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7" r:id="rId2"/>
    <p:sldId id="258" r:id="rId3"/>
    <p:sldId id="296" r:id="rId4"/>
    <p:sldId id="260" r:id="rId5"/>
    <p:sldId id="259"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358" autoAdjust="0"/>
  </p:normalViewPr>
  <p:slideViewPr>
    <p:cSldViewPr>
      <p:cViewPr>
        <p:scale>
          <a:sx n="88" d="100"/>
          <a:sy n="88" d="100"/>
        </p:scale>
        <p:origin x="-672" y="2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A570DE-11D6-49D6-9425-69296DC7C96E}" type="datetimeFigureOut">
              <a:rPr lang="en-US" smtClean="0"/>
              <a:t>6/13/2014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FA4CA0-3A4C-4F7B-9D87-781CD97056DE}" type="slidenum">
              <a:rPr lang="en-US" smtClean="0"/>
              <a:t>‹#›</a:t>
            </a:fld>
            <a:endParaRPr lang="en-US"/>
          </a:p>
        </p:txBody>
      </p:sp>
    </p:spTree>
    <p:extLst>
      <p:ext uri="{BB962C8B-B14F-4D97-AF65-F5344CB8AC3E}">
        <p14:creationId xmlns:p14="http://schemas.microsoft.com/office/powerpoint/2010/main" val="3407835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ES" sz="1200" kern="1200" dirty="0" err="1" smtClean="0">
                <a:solidFill>
                  <a:schemeClr val="tx1"/>
                </a:solidFill>
                <a:effectLst/>
                <a:latin typeface="+mn-lt"/>
                <a:ea typeface="+mn-ea"/>
                <a:cs typeface="+mn-cs"/>
              </a:rPr>
              <a:t>Food</a:t>
            </a:r>
            <a:r>
              <a:rPr lang="es-ES" sz="1200" kern="1200" dirty="0" smtClean="0">
                <a:solidFill>
                  <a:schemeClr val="tx1"/>
                </a:solidFill>
                <a:effectLst/>
                <a:latin typeface="+mn-lt"/>
                <a:ea typeface="+mn-ea"/>
                <a:cs typeface="+mn-cs"/>
              </a:rPr>
              <a:t> Safety Field Training Kit </a:t>
            </a:r>
            <a:r>
              <a:rPr lang="es-ES" sz="1200" kern="1200" dirty="0" err="1" smtClean="0">
                <a:solidFill>
                  <a:schemeClr val="tx1"/>
                </a:solidFill>
                <a:effectLst/>
                <a:latin typeface="+mn-lt"/>
                <a:ea typeface="+mn-ea"/>
                <a:cs typeface="+mn-cs"/>
              </a:rPr>
              <a:t>for</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Fresh</a:t>
            </a:r>
            <a:r>
              <a:rPr lang="es-ES" sz="1200" kern="1200" dirty="0" smtClean="0">
                <a:solidFill>
                  <a:schemeClr val="tx1"/>
                </a:solidFill>
                <a:effectLst/>
                <a:latin typeface="+mn-lt"/>
                <a:ea typeface="+mn-ea"/>
                <a:cs typeface="+mn-cs"/>
              </a:rPr>
              <a:t> Produce </a:t>
            </a:r>
            <a:r>
              <a:rPr lang="es-ES" sz="1200" kern="1200" dirty="0" err="1" smtClean="0">
                <a:solidFill>
                  <a:schemeClr val="tx1"/>
                </a:solidFill>
                <a:effectLst/>
                <a:latin typeface="+mn-lt"/>
                <a:ea typeface="+mn-ea"/>
                <a:cs typeface="+mn-cs"/>
              </a:rPr>
              <a:t>Handlers</a:t>
            </a:r>
            <a:endParaRPr lang="es-ES" sz="1200" kern="1200" dirty="0" smtClean="0">
              <a:solidFill>
                <a:schemeClr val="tx1"/>
              </a:solidFill>
              <a:effectLst/>
              <a:latin typeface="+mn-lt"/>
              <a:ea typeface="+mn-ea"/>
              <a:cs typeface="+mn-cs"/>
            </a:endParaRPr>
          </a:p>
          <a:p>
            <a:pPr rtl="0"/>
            <a:endParaRPr lang="es-ES" sz="1200" kern="1200" dirty="0" smtClean="0">
              <a:solidFill>
                <a:schemeClr val="tx1"/>
              </a:solidFill>
              <a:effectLst/>
              <a:latin typeface="+mn-lt"/>
              <a:ea typeface="+mn-ea"/>
              <a:cs typeface="+mn-cs"/>
            </a:endParaRPr>
          </a:p>
          <a:p>
            <a:pPr rtl="0"/>
            <a:r>
              <a:rPr lang="es-ES" sz="1200" kern="1200" dirty="0" smtClean="0">
                <a:solidFill>
                  <a:schemeClr val="tx1"/>
                </a:solidFill>
                <a:effectLst/>
                <a:latin typeface="+mn-lt"/>
                <a:ea typeface="+mn-ea"/>
                <a:cs typeface="+mn-cs"/>
              </a:rPr>
              <a:t>Guía de entrenamiento en seguridad de los alimentos para productores de vegetales frescos</a:t>
            </a:r>
          </a:p>
          <a:p>
            <a:endParaRPr lang="en-US" dirty="0"/>
          </a:p>
        </p:txBody>
      </p:sp>
      <p:sp>
        <p:nvSpPr>
          <p:cNvPr id="4" name="Slide Number Placeholder 3"/>
          <p:cNvSpPr>
            <a:spLocks noGrp="1"/>
          </p:cNvSpPr>
          <p:nvPr>
            <p:ph type="sldNum" sz="quarter" idx="10"/>
          </p:nvPr>
        </p:nvSpPr>
        <p:spPr/>
        <p:txBody>
          <a:bodyPr/>
          <a:lstStyle/>
          <a:p>
            <a:fld id="{F9FA4CA0-3A4C-4F7B-9D87-781CD97056DE}" type="slidenum">
              <a:rPr lang="en-US" smtClean="0"/>
              <a:t>2</a:t>
            </a:fld>
            <a:endParaRPr lang="en-US"/>
          </a:p>
        </p:txBody>
      </p:sp>
    </p:spTree>
    <p:extLst>
      <p:ext uri="{BB962C8B-B14F-4D97-AF65-F5344CB8AC3E}">
        <p14:creationId xmlns:p14="http://schemas.microsoft.com/office/powerpoint/2010/main" val="37551533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kern="1200" dirty="0" smtClean="0">
                <a:solidFill>
                  <a:schemeClr val="tx1"/>
                </a:solidFill>
                <a:effectLst/>
                <a:latin typeface="+mn-lt"/>
                <a:ea typeface="+mn-ea"/>
                <a:cs typeface="+mn-cs"/>
              </a:rPr>
              <a:t>Now let’s talk about how to correctly wash hands. Here are the steps.</a:t>
            </a:r>
          </a:p>
          <a:p>
            <a:pPr rtl="0"/>
            <a:r>
              <a:rPr lang="en-US" sz="1200" kern="1200" dirty="0" smtClean="0">
                <a:solidFill>
                  <a:schemeClr val="tx1"/>
                </a:solidFill>
                <a:effectLst/>
                <a:latin typeface="+mn-lt"/>
                <a:ea typeface="+mn-ea"/>
                <a:cs typeface="+mn-cs"/>
              </a:rPr>
              <a:t>1.Wet your hands with water </a:t>
            </a:r>
          </a:p>
          <a:p>
            <a:pPr rtl="0"/>
            <a:r>
              <a:rPr lang="en-US" sz="1200" kern="1200" dirty="0" smtClean="0">
                <a:solidFill>
                  <a:schemeClr val="tx1"/>
                </a:solidFill>
                <a:effectLst/>
                <a:latin typeface="+mn-lt"/>
                <a:ea typeface="+mn-ea"/>
                <a:cs typeface="+mn-cs"/>
              </a:rPr>
              <a:t>2.Apply soap and scrub for about 10–15 seconds. Make sure you clean under your fingernails and between your fingers. </a:t>
            </a:r>
          </a:p>
          <a:p>
            <a:pPr rtl="0"/>
            <a:r>
              <a:rPr lang="en-US" sz="1200" kern="1200" dirty="0" smtClean="0">
                <a:solidFill>
                  <a:schemeClr val="tx1"/>
                </a:solidFill>
                <a:effectLst/>
                <a:latin typeface="+mn-lt"/>
                <a:ea typeface="+mn-ea"/>
                <a:cs typeface="+mn-cs"/>
              </a:rPr>
              <a:t>3.Rinse your hands—make sure all the soap comes off.</a:t>
            </a:r>
          </a:p>
          <a:p>
            <a:pPr rtl="0"/>
            <a:r>
              <a:rPr lang="en-US" sz="1200" kern="1200" dirty="0" smtClean="0">
                <a:solidFill>
                  <a:schemeClr val="tx1"/>
                </a:solidFill>
                <a:effectLst/>
                <a:latin typeface="+mn-lt"/>
                <a:ea typeface="+mn-ea"/>
                <a:cs typeface="+mn-cs"/>
              </a:rPr>
              <a:t>4.Dry your hands thoroughly. Use the disposable towels provided. Never share a towel with someone else or wipe your hands on your shirt or pants. </a:t>
            </a:r>
          </a:p>
          <a:p>
            <a:pPr rtl="0"/>
            <a:r>
              <a:rPr lang="en-US" sz="1200" kern="1200" dirty="0" smtClean="0">
                <a:solidFill>
                  <a:schemeClr val="tx1"/>
                </a:solidFill>
                <a:effectLst/>
                <a:latin typeface="+mn-lt"/>
                <a:ea typeface="+mn-ea"/>
                <a:cs typeface="+mn-cs"/>
              </a:rPr>
              <a:t>Are there any questions about when and how to wash your hands?</a:t>
            </a:r>
          </a:p>
          <a:p>
            <a:pPr rtl="0"/>
            <a:endParaRPr lang="en-US" sz="1200" kern="1200" dirty="0" smtClean="0">
              <a:solidFill>
                <a:schemeClr val="tx1"/>
              </a:solidFill>
              <a:effectLst/>
              <a:latin typeface="+mn-lt"/>
              <a:ea typeface="+mn-ea"/>
              <a:cs typeface="+mn-cs"/>
            </a:endParaRPr>
          </a:p>
          <a:p>
            <a:pPr rtl="0"/>
            <a:r>
              <a:rPr lang="en-US" sz="1200" kern="1200" dirty="0" err="1" smtClean="0">
                <a:solidFill>
                  <a:schemeClr val="tx1"/>
                </a:solidFill>
                <a:effectLst/>
                <a:latin typeface="+mn-lt"/>
                <a:ea typeface="+mn-ea"/>
                <a:cs typeface="+mn-cs"/>
              </a:rPr>
              <a:t>Ahora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vamos</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hablar</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cómo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lavarse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las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manos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correctamente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Estos</a:t>
            </a:r>
            <a:r>
              <a:rPr lang="en-US" sz="1200" kern="1200" dirty="0" smtClean="0">
                <a:solidFill>
                  <a:schemeClr val="tx1"/>
                </a:solidFill>
                <a:effectLst/>
                <a:latin typeface="+mn-lt"/>
                <a:ea typeface="+mn-ea"/>
                <a:cs typeface="+mn-cs"/>
              </a:rPr>
              <a:t> son los </a:t>
            </a:r>
            <a:r>
              <a:rPr lang="en-US" sz="1200" kern="1200" dirty="0" err="1" smtClean="0">
                <a:solidFill>
                  <a:schemeClr val="tx1"/>
                </a:solidFill>
                <a:effectLst/>
                <a:latin typeface="+mn-lt"/>
                <a:ea typeface="+mn-ea"/>
                <a:cs typeface="+mn-cs"/>
              </a:rPr>
              <a:t>pasos</a:t>
            </a:r>
            <a:r>
              <a:rPr lang="en-US" sz="1200" kern="1200" dirty="0" smtClean="0">
                <a:solidFill>
                  <a:schemeClr val="tx1"/>
                </a:solidFill>
                <a:effectLst/>
                <a:latin typeface="+mn-lt"/>
                <a:ea typeface="+mn-ea"/>
                <a:cs typeface="+mn-cs"/>
              </a:rPr>
              <a:t>: </a:t>
            </a:r>
          </a:p>
          <a:p>
            <a:pPr rtl="0"/>
            <a:r>
              <a:rPr lang="en-US" sz="1200" kern="1200" dirty="0" smtClean="0">
                <a:solidFill>
                  <a:schemeClr val="tx1"/>
                </a:solidFill>
                <a:effectLst/>
                <a:latin typeface="+mn-lt"/>
                <a:ea typeface="+mn-ea"/>
                <a:cs typeface="+mn-cs"/>
              </a:rPr>
              <a:t>1.Mójese </a:t>
            </a:r>
            <a:r>
              <a:rPr lang="en-US" sz="1200" kern="1200" dirty="0" err="1" smtClean="0">
                <a:solidFill>
                  <a:schemeClr val="tx1"/>
                </a:solidFill>
                <a:effectLst/>
                <a:latin typeface="+mn-lt"/>
                <a:ea typeface="+mn-ea"/>
                <a:cs typeface="+mn-cs"/>
              </a:rPr>
              <a:t>las</a:t>
            </a:r>
            <a:r>
              <a:rPr lang="en-US" sz="1200" kern="1200" dirty="0" smtClean="0">
                <a:solidFill>
                  <a:schemeClr val="tx1"/>
                </a:solidFill>
                <a:effectLst/>
                <a:latin typeface="+mn-lt"/>
                <a:ea typeface="+mn-ea"/>
                <a:cs typeface="+mn-cs"/>
              </a:rPr>
              <a:t> con </a:t>
            </a:r>
            <a:r>
              <a:rPr lang="en-US" sz="1200" kern="1200" dirty="0" err="1" smtClean="0">
                <a:solidFill>
                  <a:schemeClr val="tx1"/>
                </a:solidFill>
                <a:effectLst/>
                <a:latin typeface="+mn-lt"/>
                <a:ea typeface="+mn-ea"/>
                <a:cs typeface="+mn-cs"/>
              </a:rPr>
              <a:t>manos</a:t>
            </a:r>
            <a:r>
              <a:rPr lang="en-US" sz="1200" kern="1200" dirty="0" smtClean="0">
                <a:solidFill>
                  <a:schemeClr val="tx1"/>
                </a:solidFill>
                <a:effectLst/>
                <a:latin typeface="+mn-lt"/>
                <a:ea typeface="+mn-ea"/>
                <a:cs typeface="+mn-cs"/>
              </a:rPr>
              <a:t> con </a:t>
            </a:r>
            <a:r>
              <a:rPr lang="en-US" sz="1200" kern="1200" dirty="0" err="1" smtClean="0">
                <a:solidFill>
                  <a:schemeClr val="tx1"/>
                </a:solidFill>
                <a:effectLst/>
                <a:latin typeface="+mn-lt"/>
                <a:ea typeface="+mn-ea"/>
                <a:cs typeface="+mn-cs"/>
              </a:rPr>
              <a:t>agua</a:t>
            </a:r>
            <a:r>
              <a:rPr lang="en-US" sz="1200" kern="1200" dirty="0" smtClean="0">
                <a:solidFill>
                  <a:schemeClr val="tx1"/>
                </a:solidFill>
                <a:effectLst/>
                <a:latin typeface="+mn-lt"/>
                <a:ea typeface="+mn-ea"/>
                <a:cs typeface="+mn-cs"/>
              </a:rPr>
              <a:t>.</a:t>
            </a:r>
          </a:p>
          <a:p>
            <a:pPr rtl="0"/>
            <a:r>
              <a:rPr lang="en-US" sz="1200" kern="1200" dirty="0" smtClean="0">
                <a:solidFill>
                  <a:schemeClr val="tx1"/>
                </a:solidFill>
                <a:effectLst/>
                <a:latin typeface="+mn-lt"/>
                <a:ea typeface="+mn-ea"/>
                <a:cs typeface="+mn-cs"/>
              </a:rPr>
              <a:t>2.Aplique </a:t>
            </a:r>
            <a:r>
              <a:rPr lang="en-US" sz="1200" kern="1200" dirty="0" err="1" smtClean="0">
                <a:solidFill>
                  <a:schemeClr val="tx1"/>
                </a:solidFill>
                <a:effectLst/>
                <a:latin typeface="+mn-lt"/>
                <a:ea typeface="+mn-ea"/>
                <a:cs typeface="+mn-cs"/>
              </a:rPr>
              <a:t>jabón</a:t>
            </a:r>
            <a:r>
              <a:rPr lang="en-US" sz="1200" kern="1200" dirty="0" smtClean="0">
                <a:solidFill>
                  <a:schemeClr val="tx1"/>
                </a:solidFill>
                <a:effectLst/>
                <a:latin typeface="+mn-lt"/>
                <a:ea typeface="+mn-ea"/>
                <a:cs typeface="+mn-cs"/>
              </a:rPr>
              <a:t> y </a:t>
            </a:r>
            <a:r>
              <a:rPr lang="en-US" sz="1200" kern="1200" dirty="0" err="1" smtClean="0">
                <a:solidFill>
                  <a:schemeClr val="tx1"/>
                </a:solidFill>
                <a:effectLst/>
                <a:latin typeface="+mn-lt"/>
                <a:ea typeface="+mn-ea"/>
                <a:cs typeface="+mn-cs"/>
              </a:rPr>
              <a:t>tállese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las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manos</a:t>
            </a:r>
            <a:r>
              <a:rPr lang="en-US" sz="1200" kern="1200" dirty="0" smtClean="0">
                <a:solidFill>
                  <a:schemeClr val="tx1"/>
                </a:solidFill>
                <a:effectLst/>
                <a:latin typeface="+mn-lt"/>
                <a:ea typeface="+mn-ea"/>
                <a:cs typeface="+mn-cs"/>
              </a:rPr>
              <a:t> entre 10 y 15 </a:t>
            </a:r>
            <a:r>
              <a:rPr lang="en-US" sz="1200" kern="1200" dirty="0" err="1" smtClean="0">
                <a:solidFill>
                  <a:schemeClr val="tx1"/>
                </a:solidFill>
                <a:effectLst/>
                <a:latin typeface="+mn-lt"/>
                <a:ea typeface="+mn-ea"/>
                <a:cs typeface="+mn-cs"/>
              </a:rPr>
              <a:t>segundos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Asegúrese</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que</a:t>
            </a:r>
            <a:r>
              <a:rPr lang="en-US" sz="1200" kern="1200" dirty="0" smtClean="0">
                <a:solidFill>
                  <a:schemeClr val="tx1"/>
                </a:solidFill>
                <a:effectLst/>
                <a:latin typeface="+mn-lt"/>
                <a:ea typeface="+mn-ea"/>
                <a:cs typeface="+mn-cs"/>
              </a:rPr>
              <a:t> se </a:t>
            </a:r>
            <a:r>
              <a:rPr lang="en-US" sz="1200" kern="1200" dirty="0" err="1" smtClean="0">
                <a:solidFill>
                  <a:schemeClr val="tx1"/>
                </a:solidFill>
                <a:effectLst/>
                <a:latin typeface="+mn-lt"/>
                <a:ea typeface="+mn-ea"/>
                <a:cs typeface="+mn-cs"/>
              </a:rPr>
              <a:t>limpia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bajo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las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uñas</a:t>
            </a:r>
            <a:r>
              <a:rPr lang="en-US" sz="1200" kern="1200" dirty="0" smtClean="0">
                <a:solidFill>
                  <a:schemeClr val="tx1"/>
                </a:solidFill>
                <a:effectLst/>
                <a:latin typeface="+mn-lt"/>
                <a:ea typeface="+mn-ea"/>
                <a:cs typeface="+mn-cs"/>
              </a:rPr>
              <a:t> y entre los </a:t>
            </a:r>
            <a:r>
              <a:rPr lang="en-US" sz="1200" kern="1200" dirty="0" err="1" smtClean="0">
                <a:solidFill>
                  <a:schemeClr val="tx1"/>
                </a:solidFill>
                <a:effectLst/>
                <a:latin typeface="+mn-lt"/>
                <a:ea typeface="+mn-ea"/>
                <a:cs typeface="+mn-cs"/>
              </a:rPr>
              <a:t>dedos</a:t>
            </a:r>
            <a:r>
              <a:rPr lang="en-US" sz="1200" kern="1200" dirty="0" smtClean="0">
                <a:solidFill>
                  <a:schemeClr val="tx1"/>
                </a:solidFill>
                <a:effectLst/>
                <a:latin typeface="+mn-lt"/>
                <a:ea typeface="+mn-ea"/>
                <a:cs typeface="+mn-cs"/>
              </a:rPr>
              <a:t>. </a:t>
            </a:r>
          </a:p>
          <a:p>
            <a:pPr rtl="0"/>
            <a:r>
              <a:rPr lang="en-US" sz="1200" kern="1200" dirty="0" smtClean="0">
                <a:solidFill>
                  <a:schemeClr val="tx1"/>
                </a:solidFill>
                <a:effectLst/>
                <a:latin typeface="+mn-lt"/>
                <a:ea typeface="+mn-ea"/>
                <a:cs typeface="+mn-cs"/>
              </a:rPr>
              <a:t>3.Enjuague </a:t>
            </a:r>
            <a:r>
              <a:rPr lang="en-US" sz="1200" kern="1200" dirty="0" err="1" smtClean="0">
                <a:solidFill>
                  <a:schemeClr val="tx1"/>
                </a:solidFill>
                <a:effectLst/>
                <a:latin typeface="+mn-lt"/>
                <a:ea typeface="+mn-ea"/>
                <a:cs typeface="+mn-cs"/>
              </a:rPr>
              <a:t>las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manos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asegúrese</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que</a:t>
            </a:r>
            <a:r>
              <a:rPr lang="en-US" sz="1200" kern="1200" dirty="0" smtClean="0">
                <a:solidFill>
                  <a:schemeClr val="tx1"/>
                </a:solidFill>
                <a:effectLst/>
                <a:latin typeface="+mn-lt"/>
                <a:ea typeface="+mn-ea"/>
                <a:cs typeface="+mn-cs"/>
              </a:rPr>
              <a:t> se </a:t>
            </a:r>
            <a:r>
              <a:rPr lang="en-US" sz="1200" kern="1200" dirty="0" err="1" smtClean="0">
                <a:solidFill>
                  <a:schemeClr val="tx1"/>
                </a:solidFill>
                <a:effectLst/>
                <a:latin typeface="+mn-lt"/>
                <a:ea typeface="+mn-ea"/>
                <a:cs typeface="+mn-cs"/>
              </a:rPr>
              <a:t>quitó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todo</a:t>
            </a:r>
            <a:r>
              <a:rPr lang="en-US" sz="1200" kern="1200" dirty="0" smtClean="0">
                <a:solidFill>
                  <a:schemeClr val="tx1"/>
                </a:solidFill>
                <a:effectLst/>
                <a:latin typeface="+mn-lt"/>
                <a:ea typeface="+mn-ea"/>
                <a:cs typeface="+mn-cs"/>
              </a:rPr>
              <a:t> el </a:t>
            </a:r>
            <a:r>
              <a:rPr lang="en-US" sz="1200" kern="1200" dirty="0" err="1" smtClean="0">
                <a:solidFill>
                  <a:schemeClr val="tx1"/>
                </a:solidFill>
                <a:effectLst/>
                <a:latin typeface="+mn-lt"/>
                <a:ea typeface="+mn-ea"/>
                <a:cs typeface="+mn-cs"/>
              </a:rPr>
              <a:t>jabón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las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manos</a:t>
            </a:r>
            <a:r>
              <a:rPr lang="en-US" sz="1200" kern="1200" dirty="0" smtClean="0">
                <a:solidFill>
                  <a:schemeClr val="tx1"/>
                </a:solidFill>
                <a:effectLst/>
                <a:latin typeface="+mn-lt"/>
                <a:ea typeface="+mn-ea"/>
                <a:cs typeface="+mn-cs"/>
              </a:rPr>
              <a:t>.</a:t>
            </a:r>
          </a:p>
          <a:p>
            <a:pPr rtl="0"/>
            <a:r>
              <a:rPr lang="en-US" sz="1200" kern="1200" dirty="0" smtClean="0">
                <a:solidFill>
                  <a:schemeClr val="tx1"/>
                </a:solidFill>
                <a:effectLst/>
                <a:latin typeface="+mn-lt"/>
                <a:ea typeface="+mn-ea"/>
                <a:cs typeface="+mn-cs"/>
              </a:rPr>
              <a:t>4.Séquese </a:t>
            </a:r>
            <a:r>
              <a:rPr lang="en-US" sz="1200" kern="1200" dirty="0" err="1" smtClean="0">
                <a:solidFill>
                  <a:schemeClr val="tx1"/>
                </a:solidFill>
                <a:effectLst/>
                <a:latin typeface="+mn-lt"/>
                <a:ea typeface="+mn-ea"/>
                <a:cs typeface="+mn-cs"/>
              </a:rPr>
              <a:t>las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manos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por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completo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Utilice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las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toallas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desechables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están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disponibles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Nunca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comparta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una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toalla</a:t>
            </a:r>
            <a:r>
              <a:rPr lang="en-US" sz="1200" kern="1200" dirty="0" smtClean="0">
                <a:solidFill>
                  <a:schemeClr val="tx1"/>
                </a:solidFill>
                <a:effectLst/>
                <a:latin typeface="+mn-lt"/>
                <a:ea typeface="+mn-ea"/>
                <a:cs typeface="+mn-cs"/>
              </a:rPr>
              <a:t> con </a:t>
            </a:r>
            <a:r>
              <a:rPr lang="en-US" sz="1200" kern="1200" dirty="0" err="1" smtClean="0">
                <a:solidFill>
                  <a:schemeClr val="tx1"/>
                </a:solidFill>
                <a:effectLst/>
                <a:latin typeface="+mn-lt"/>
                <a:ea typeface="+mn-ea"/>
                <a:cs typeface="+mn-cs"/>
              </a:rPr>
              <a:t>otra</a:t>
            </a:r>
            <a:r>
              <a:rPr lang="en-US" sz="1200" kern="1200" dirty="0" smtClean="0">
                <a:solidFill>
                  <a:schemeClr val="tx1"/>
                </a:solidFill>
                <a:effectLst/>
                <a:latin typeface="+mn-lt"/>
                <a:ea typeface="+mn-ea"/>
                <a:cs typeface="+mn-cs"/>
              </a:rPr>
              <a:t> persona </a:t>
            </a:r>
            <a:r>
              <a:rPr lang="en-US" sz="1200" kern="1200" dirty="0" err="1" smtClean="0">
                <a:solidFill>
                  <a:schemeClr val="tx1"/>
                </a:solidFill>
                <a:effectLst/>
                <a:latin typeface="+mn-lt"/>
                <a:ea typeface="+mn-ea"/>
                <a:cs typeface="+mn-cs"/>
              </a:rPr>
              <a:t>ni</a:t>
            </a:r>
            <a:r>
              <a:rPr lang="en-US" sz="1200" kern="1200" dirty="0" smtClean="0">
                <a:solidFill>
                  <a:schemeClr val="tx1"/>
                </a:solidFill>
                <a:effectLst/>
                <a:latin typeface="+mn-lt"/>
                <a:ea typeface="+mn-ea"/>
                <a:cs typeface="+mn-cs"/>
              </a:rPr>
              <a:t> se </a:t>
            </a:r>
            <a:r>
              <a:rPr lang="en-US" sz="1200" kern="1200" dirty="0" err="1" smtClean="0">
                <a:solidFill>
                  <a:schemeClr val="tx1"/>
                </a:solidFill>
                <a:effectLst/>
                <a:latin typeface="+mn-lt"/>
                <a:ea typeface="+mn-ea"/>
                <a:cs typeface="+mn-cs"/>
              </a:rPr>
              <a:t>seque</a:t>
            </a:r>
            <a:r>
              <a:rPr lang="en-US" sz="1200" kern="1200" dirty="0" smtClean="0">
                <a:solidFill>
                  <a:schemeClr val="tx1"/>
                </a:solidFill>
                <a:effectLst/>
                <a:latin typeface="+mn-lt"/>
                <a:ea typeface="+mn-ea"/>
                <a:cs typeface="+mn-cs"/>
              </a:rPr>
              <a:t> </a:t>
            </a:r>
          </a:p>
          <a:p>
            <a:pPr rtl="0"/>
            <a:r>
              <a:rPr lang="en-US" sz="1200" kern="1200" dirty="0" err="1" smtClean="0">
                <a:solidFill>
                  <a:schemeClr val="tx1"/>
                </a:solidFill>
                <a:effectLst/>
                <a:latin typeface="+mn-lt"/>
                <a:ea typeface="+mn-ea"/>
                <a:cs typeface="+mn-cs"/>
              </a:rPr>
              <a:t>las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manos</a:t>
            </a:r>
            <a:r>
              <a:rPr lang="en-US" sz="1200" kern="1200" dirty="0" smtClean="0">
                <a:solidFill>
                  <a:schemeClr val="tx1"/>
                </a:solidFill>
                <a:effectLst/>
                <a:latin typeface="+mn-lt"/>
                <a:ea typeface="+mn-ea"/>
                <a:cs typeface="+mn-cs"/>
              </a:rPr>
              <a:t> en </a:t>
            </a:r>
            <a:r>
              <a:rPr lang="en-US" sz="1200" kern="1200" dirty="0" err="1" smtClean="0">
                <a:solidFill>
                  <a:schemeClr val="tx1"/>
                </a:solidFill>
                <a:effectLst/>
                <a:latin typeface="+mn-lt"/>
                <a:ea typeface="+mn-ea"/>
                <a:cs typeface="+mn-cs"/>
              </a:rPr>
              <a:t>su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camisa</a:t>
            </a:r>
            <a:r>
              <a:rPr lang="en-US" sz="1200" kern="1200" dirty="0" smtClean="0">
                <a:solidFill>
                  <a:schemeClr val="tx1"/>
                </a:solidFill>
                <a:effectLst/>
                <a:latin typeface="+mn-lt"/>
                <a:ea typeface="+mn-ea"/>
                <a:cs typeface="+mn-cs"/>
              </a:rPr>
              <a:t> o </a:t>
            </a:r>
            <a:r>
              <a:rPr lang="en-US" sz="1200" kern="1200" dirty="0" err="1" smtClean="0">
                <a:solidFill>
                  <a:schemeClr val="tx1"/>
                </a:solidFill>
                <a:effectLst/>
                <a:latin typeface="+mn-lt"/>
                <a:ea typeface="+mn-ea"/>
                <a:cs typeface="+mn-cs"/>
              </a:rPr>
              <a:t>pantalones</a:t>
            </a:r>
            <a:r>
              <a:rPr lang="en-US" sz="1200" kern="1200" dirty="0" smtClean="0">
                <a:solidFill>
                  <a:schemeClr val="tx1"/>
                </a:solidFill>
                <a:effectLst/>
                <a:latin typeface="+mn-lt"/>
                <a:ea typeface="+mn-ea"/>
                <a:cs typeface="+mn-cs"/>
              </a:rPr>
              <a:t>. </a:t>
            </a:r>
          </a:p>
          <a:p>
            <a:pPr rtl="0"/>
            <a:r>
              <a:rPr lang="en-US" sz="1200" kern="1200" dirty="0" smtClean="0">
                <a:solidFill>
                  <a:schemeClr val="tx1"/>
                </a:solidFill>
                <a:effectLst/>
                <a:latin typeface="+mn-lt"/>
                <a:ea typeface="+mn-ea"/>
                <a:cs typeface="+mn-cs"/>
              </a:rPr>
              <a:t>¿Hay </a:t>
            </a:r>
            <a:r>
              <a:rPr lang="en-US" sz="1200" kern="1200" dirty="0" err="1" smtClean="0">
                <a:solidFill>
                  <a:schemeClr val="tx1"/>
                </a:solidFill>
                <a:effectLst/>
                <a:latin typeface="+mn-lt"/>
                <a:ea typeface="+mn-ea"/>
                <a:cs typeface="+mn-cs"/>
              </a:rPr>
              <a:t>preguntas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acerca</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cuándo</a:t>
            </a:r>
            <a:r>
              <a:rPr lang="en-US" sz="1200" kern="1200" dirty="0" smtClean="0">
                <a:solidFill>
                  <a:schemeClr val="tx1"/>
                </a:solidFill>
                <a:effectLst/>
                <a:latin typeface="+mn-lt"/>
                <a:ea typeface="+mn-ea"/>
                <a:cs typeface="+mn-cs"/>
              </a:rPr>
              <a:t> y </a:t>
            </a:r>
            <a:r>
              <a:rPr lang="en-US" sz="1200" kern="1200" dirty="0" err="1" smtClean="0">
                <a:solidFill>
                  <a:schemeClr val="tx1"/>
                </a:solidFill>
                <a:effectLst/>
                <a:latin typeface="+mn-lt"/>
                <a:ea typeface="+mn-ea"/>
                <a:cs typeface="+mn-cs"/>
              </a:rPr>
              <a:t>cómo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lavarse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las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manos</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F9FA4CA0-3A4C-4F7B-9D87-781CD97056DE}" type="slidenum">
              <a:rPr lang="en-US" smtClean="0"/>
              <a:t>18</a:t>
            </a:fld>
            <a:endParaRPr lang="en-US"/>
          </a:p>
        </p:txBody>
      </p:sp>
    </p:spTree>
    <p:extLst>
      <p:ext uri="{BB962C8B-B14F-4D97-AF65-F5344CB8AC3E}">
        <p14:creationId xmlns:p14="http://schemas.microsoft.com/office/powerpoint/2010/main" val="418945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ES" sz="1200" kern="1200" dirty="0" err="1" smtClean="0">
                <a:solidFill>
                  <a:schemeClr val="tx1"/>
                </a:solidFill>
                <a:effectLst/>
                <a:latin typeface="+mn-lt"/>
                <a:ea typeface="+mn-ea"/>
                <a:cs typeface="+mn-cs"/>
              </a:rPr>
              <a:t>Next</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we’ll</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talk</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about</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things</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you</a:t>
            </a:r>
            <a:r>
              <a:rPr lang="es-ES" sz="1200" kern="1200" dirty="0" smtClean="0">
                <a:solidFill>
                  <a:schemeClr val="tx1"/>
                </a:solidFill>
                <a:effectLst/>
                <a:latin typeface="+mn-lt"/>
                <a:ea typeface="+mn-ea"/>
                <a:cs typeface="+mn-cs"/>
              </a:rPr>
              <a:t> can do to </a:t>
            </a:r>
            <a:r>
              <a:rPr lang="es-ES" sz="1200" kern="1200" dirty="0" err="1" smtClean="0">
                <a:solidFill>
                  <a:schemeClr val="tx1"/>
                </a:solidFill>
                <a:effectLst/>
                <a:latin typeface="+mn-lt"/>
                <a:ea typeface="+mn-ea"/>
                <a:cs typeface="+mn-cs"/>
              </a:rPr>
              <a:t>prevent</a:t>
            </a:r>
            <a:r>
              <a:rPr lang="es-ES" sz="1200" kern="1200" dirty="0" smtClean="0">
                <a:solidFill>
                  <a:schemeClr val="tx1"/>
                </a:solidFill>
                <a:effectLst/>
                <a:latin typeface="+mn-lt"/>
                <a:ea typeface="+mn-ea"/>
                <a:cs typeface="+mn-cs"/>
              </a:rPr>
              <a:t> accidental </a:t>
            </a:r>
            <a:r>
              <a:rPr lang="es-ES" sz="1200" kern="1200" dirty="0" err="1" smtClean="0">
                <a:solidFill>
                  <a:schemeClr val="tx1"/>
                </a:solidFill>
                <a:effectLst/>
                <a:latin typeface="+mn-lt"/>
                <a:ea typeface="+mn-ea"/>
                <a:cs typeface="+mn-cs"/>
              </a:rPr>
              <a:t>product</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contamination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First</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always</a:t>
            </a:r>
            <a:r>
              <a:rPr lang="es-ES" sz="1200" kern="1200" dirty="0" smtClean="0">
                <a:solidFill>
                  <a:schemeClr val="tx1"/>
                </a:solidFill>
                <a:effectLst/>
                <a:latin typeface="+mn-lt"/>
                <a:ea typeface="+mn-ea"/>
                <a:cs typeface="+mn-cs"/>
              </a:rPr>
              <a:t> use </a:t>
            </a:r>
            <a:r>
              <a:rPr lang="es-ES" sz="1200" kern="1200" dirty="0" err="1" smtClean="0">
                <a:solidFill>
                  <a:schemeClr val="tx1"/>
                </a:solidFill>
                <a:effectLst/>
                <a:latin typeface="+mn-lt"/>
                <a:ea typeface="+mn-ea"/>
                <a:cs typeface="+mn-cs"/>
              </a:rPr>
              <a:t>the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toilet</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facilities</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provided</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Never</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go</a:t>
            </a:r>
            <a:r>
              <a:rPr lang="es-ES" sz="1200" kern="1200" dirty="0" smtClean="0">
                <a:solidFill>
                  <a:schemeClr val="tx1"/>
                </a:solidFill>
                <a:effectLst/>
                <a:latin typeface="+mn-lt"/>
                <a:ea typeface="+mn-ea"/>
                <a:cs typeface="+mn-cs"/>
              </a:rPr>
              <a:t> in </a:t>
            </a:r>
            <a:r>
              <a:rPr lang="es-ES" sz="1200" kern="1200" dirty="0" err="1" smtClean="0">
                <a:solidFill>
                  <a:schemeClr val="tx1"/>
                </a:solidFill>
                <a:effectLst/>
                <a:latin typeface="+mn-lt"/>
                <a:ea typeface="+mn-ea"/>
                <a:cs typeface="+mn-cs"/>
              </a:rPr>
              <a:t>the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field</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or</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orchard</a:t>
            </a:r>
            <a:r>
              <a:rPr lang="es-ES" sz="1200" kern="1200" dirty="0" smtClean="0">
                <a:solidFill>
                  <a:schemeClr val="tx1"/>
                </a:solidFill>
                <a:effectLst/>
                <a:latin typeface="+mn-lt"/>
                <a:ea typeface="+mn-ea"/>
                <a:cs typeface="+mn-cs"/>
              </a:rPr>
              <a:t>.</a:t>
            </a:r>
          </a:p>
          <a:p>
            <a:pPr rtl="0"/>
            <a:endParaRPr lang="es-ES" sz="1200" kern="1200" dirty="0" smtClean="0">
              <a:solidFill>
                <a:schemeClr val="tx1"/>
              </a:solidFill>
              <a:effectLst/>
              <a:latin typeface="+mn-lt"/>
              <a:ea typeface="+mn-ea"/>
              <a:cs typeface="+mn-cs"/>
            </a:endParaRPr>
          </a:p>
          <a:p>
            <a:pPr rtl="0"/>
            <a:r>
              <a:rPr lang="es-ES" sz="1200" kern="1200" dirty="0" smtClean="0">
                <a:solidFill>
                  <a:schemeClr val="tx1"/>
                </a:solidFill>
                <a:effectLst/>
                <a:latin typeface="+mn-lt"/>
                <a:ea typeface="+mn-ea"/>
                <a:cs typeface="+mn-cs"/>
              </a:rPr>
              <a:t>Ahora hablaremos de cosas que usted puede hacer para prevenir la contaminación accidental del producto. Primero que nada, siempre utilice los servicios sanitarios o baños que se proporcionan. Nunca haga sus necesidades en el campo o en el huerto. </a:t>
            </a:r>
          </a:p>
          <a:p>
            <a:endParaRPr lang="en-US" dirty="0"/>
          </a:p>
        </p:txBody>
      </p:sp>
      <p:sp>
        <p:nvSpPr>
          <p:cNvPr id="4" name="Slide Number Placeholder 3"/>
          <p:cNvSpPr>
            <a:spLocks noGrp="1"/>
          </p:cNvSpPr>
          <p:nvPr>
            <p:ph type="sldNum" sz="quarter" idx="10"/>
          </p:nvPr>
        </p:nvSpPr>
        <p:spPr/>
        <p:txBody>
          <a:bodyPr/>
          <a:lstStyle/>
          <a:p>
            <a:fld id="{F9FA4CA0-3A4C-4F7B-9D87-781CD97056DE}" type="slidenum">
              <a:rPr lang="en-US" smtClean="0"/>
              <a:t>20</a:t>
            </a:fld>
            <a:endParaRPr lang="en-US"/>
          </a:p>
        </p:txBody>
      </p:sp>
    </p:spTree>
    <p:extLst>
      <p:ext uri="{BB962C8B-B14F-4D97-AF65-F5344CB8AC3E}">
        <p14:creationId xmlns:p14="http://schemas.microsoft.com/office/powerpoint/2010/main" val="1473361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kern="1200" dirty="0" smtClean="0">
                <a:solidFill>
                  <a:schemeClr val="tx1"/>
                </a:solidFill>
                <a:effectLst/>
                <a:latin typeface="+mn-lt"/>
                <a:ea typeface="+mn-ea"/>
                <a:cs typeface="+mn-cs"/>
              </a:rPr>
              <a:t>Use the toilet facilities correctly so they do not become sources of contamination. Make sure used toilet paper goes in the toilet—never on the floor or in the trash can. When you are done and have washed your hands, keep the area clean by putting your paper towel in the trash can.</a:t>
            </a:r>
          </a:p>
          <a:p>
            <a:pPr rtl="0"/>
            <a:endParaRPr lang="en-US" sz="1200" kern="1200" dirty="0" smtClean="0">
              <a:solidFill>
                <a:schemeClr val="tx1"/>
              </a:solidFill>
              <a:effectLst/>
              <a:latin typeface="+mn-lt"/>
              <a:ea typeface="+mn-ea"/>
              <a:cs typeface="+mn-cs"/>
            </a:endParaRPr>
          </a:p>
          <a:p>
            <a:pPr rtl="0"/>
            <a:r>
              <a:rPr lang="en-US" sz="1200" kern="1200" dirty="0" err="1" smtClean="0">
                <a:solidFill>
                  <a:schemeClr val="tx1"/>
                </a:solidFill>
                <a:effectLst/>
                <a:latin typeface="+mn-lt"/>
                <a:ea typeface="+mn-ea"/>
                <a:cs typeface="+mn-cs"/>
              </a:rPr>
              <a:t>Utilice</a:t>
            </a:r>
            <a:r>
              <a:rPr lang="en-US" sz="1200" kern="1200" dirty="0" smtClean="0">
                <a:solidFill>
                  <a:schemeClr val="tx1"/>
                </a:solidFill>
                <a:effectLst/>
                <a:latin typeface="+mn-lt"/>
                <a:ea typeface="+mn-ea"/>
                <a:cs typeface="+mn-cs"/>
              </a:rPr>
              <a:t> los </a:t>
            </a:r>
            <a:r>
              <a:rPr lang="en-US" sz="1200" kern="1200" dirty="0" err="1" smtClean="0">
                <a:solidFill>
                  <a:schemeClr val="tx1"/>
                </a:solidFill>
                <a:effectLst/>
                <a:latin typeface="+mn-lt"/>
                <a:ea typeface="+mn-ea"/>
                <a:cs typeface="+mn-cs"/>
              </a:rPr>
              <a:t>servicios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sanitarios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correctamente</a:t>
            </a:r>
            <a:r>
              <a:rPr lang="en-US" sz="1200" kern="1200" dirty="0" smtClean="0">
                <a:solidFill>
                  <a:schemeClr val="tx1"/>
                </a:solidFill>
                <a:effectLst/>
                <a:latin typeface="+mn-lt"/>
                <a:ea typeface="+mn-ea"/>
                <a:cs typeface="+mn-cs"/>
              </a:rPr>
              <a:t> para </a:t>
            </a:r>
            <a:r>
              <a:rPr lang="en-US" sz="1200" kern="1200" dirty="0" err="1" smtClean="0">
                <a:solidFill>
                  <a:schemeClr val="tx1"/>
                </a:solidFill>
                <a:effectLst/>
                <a:latin typeface="+mn-lt"/>
                <a:ea typeface="+mn-ea"/>
                <a:cs typeface="+mn-cs"/>
              </a:rPr>
              <a:t>que</a:t>
            </a:r>
            <a:r>
              <a:rPr lang="en-US" sz="1200" kern="1200" dirty="0" smtClean="0">
                <a:solidFill>
                  <a:schemeClr val="tx1"/>
                </a:solidFill>
                <a:effectLst/>
                <a:latin typeface="+mn-lt"/>
                <a:ea typeface="+mn-ea"/>
                <a:cs typeface="+mn-cs"/>
              </a:rPr>
              <a:t> no se </a:t>
            </a:r>
            <a:r>
              <a:rPr lang="en-US" sz="1200" kern="1200" dirty="0" err="1" smtClean="0">
                <a:solidFill>
                  <a:schemeClr val="tx1"/>
                </a:solidFill>
                <a:effectLst/>
                <a:latin typeface="+mn-lt"/>
                <a:ea typeface="+mn-ea"/>
                <a:cs typeface="+mn-cs"/>
              </a:rPr>
              <a:t>conviertan</a:t>
            </a:r>
            <a:r>
              <a:rPr lang="en-US" sz="1200" kern="1200" dirty="0" smtClean="0">
                <a:solidFill>
                  <a:schemeClr val="tx1"/>
                </a:solidFill>
                <a:effectLst/>
                <a:latin typeface="+mn-lt"/>
                <a:ea typeface="+mn-ea"/>
                <a:cs typeface="+mn-cs"/>
              </a:rPr>
              <a:t> en </a:t>
            </a:r>
            <a:r>
              <a:rPr lang="en-US" sz="1200" kern="1200" dirty="0" err="1" smtClean="0">
                <a:solidFill>
                  <a:schemeClr val="tx1"/>
                </a:solidFill>
                <a:effectLst/>
                <a:latin typeface="+mn-lt"/>
                <a:ea typeface="+mn-ea"/>
                <a:cs typeface="+mn-cs"/>
              </a:rPr>
              <a:t>fuentes</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contaminación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Asegúrese</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que</a:t>
            </a:r>
            <a:r>
              <a:rPr lang="en-US" sz="1200" kern="1200" dirty="0" smtClean="0">
                <a:solidFill>
                  <a:schemeClr val="tx1"/>
                </a:solidFill>
                <a:effectLst/>
                <a:latin typeface="+mn-lt"/>
                <a:ea typeface="+mn-ea"/>
                <a:cs typeface="+mn-cs"/>
              </a:rPr>
              <a:t> el </a:t>
            </a:r>
            <a:r>
              <a:rPr lang="en-US" sz="1200" kern="1200" dirty="0" err="1" smtClean="0">
                <a:solidFill>
                  <a:schemeClr val="tx1"/>
                </a:solidFill>
                <a:effectLst/>
                <a:latin typeface="+mn-lt"/>
                <a:ea typeface="+mn-ea"/>
                <a:cs typeface="+mn-cs"/>
              </a:rPr>
              <a:t>papel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sanitario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utilizado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vaya</a:t>
            </a:r>
            <a:r>
              <a:rPr lang="en-US" sz="1200" kern="1200" dirty="0" smtClean="0">
                <a:solidFill>
                  <a:schemeClr val="tx1"/>
                </a:solidFill>
                <a:effectLst/>
                <a:latin typeface="+mn-lt"/>
                <a:ea typeface="+mn-ea"/>
                <a:cs typeface="+mn-cs"/>
              </a:rPr>
              <a:t> al </a:t>
            </a:r>
            <a:r>
              <a:rPr lang="en-US" sz="1200" kern="1200" dirty="0" err="1" smtClean="0">
                <a:solidFill>
                  <a:schemeClr val="tx1"/>
                </a:solidFill>
                <a:effectLst/>
                <a:latin typeface="+mn-lt"/>
                <a:ea typeface="+mn-ea"/>
                <a:cs typeface="+mn-cs"/>
              </a:rPr>
              <a:t>inodoro</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nunca</a:t>
            </a:r>
            <a:r>
              <a:rPr lang="en-US" sz="1200" kern="1200" dirty="0" smtClean="0">
                <a:solidFill>
                  <a:schemeClr val="tx1"/>
                </a:solidFill>
                <a:effectLst/>
                <a:latin typeface="+mn-lt"/>
                <a:ea typeface="+mn-ea"/>
                <a:cs typeface="+mn-cs"/>
              </a:rPr>
              <a:t> en el </a:t>
            </a:r>
            <a:r>
              <a:rPr lang="en-US" sz="1200" kern="1200" dirty="0" err="1" smtClean="0">
                <a:solidFill>
                  <a:schemeClr val="tx1"/>
                </a:solidFill>
                <a:effectLst/>
                <a:latin typeface="+mn-lt"/>
                <a:ea typeface="+mn-ea"/>
                <a:cs typeface="+mn-cs"/>
              </a:rPr>
              <a:t>piso</a:t>
            </a:r>
            <a:r>
              <a:rPr lang="en-US" sz="1200" kern="1200" dirty="0" smtClean="0">
                <a:solidFill>
                  <a:schemeClr val="tx1"/>
                </a:solidFill>
                <a:effectLst/>
                <a:latin typeface="+mn-lt"/>
                <a:ea typeface="+mn-ea"/>
                <a:cs typeface="+mn-cs"/>
              </a:rPr>
              <a:t> o en el </a:t>
            </a:r>
            <a:r>
              <a:rPr lang="en-US" sz="1200" kern="1200" dirty="0" err="1" smtClean="0">
                <a:solidFill>
                  <a:schemeClr val="tx1"/>
                </a:solidFill>
                <a:effectLst/>
                <a:latin typeface="+mn-lt"/>
                <a:ea typeface="+mn-ea"/>
                <a:cs typeface="+mn-cs"/>
              </a:rPr>
              <a:t>bote</a:t>
            </a:r>
            <a:r>
              <a:rPr lang="en-US" sz="1200" kern="1200" dirty="0" smtClean="0">
                <a:solidFill>
                  <a:schemeClr val="tx1"/>
                </a:solidFill>
                <a:effectLst/>
                <a:latin typeface="+mn-lt"/>
                <a:ea typeface="+mn-ea"/>
                <a:cs typeface="+mn-cs"/>
              </a:rPr>
              <a:t> o </a:t>
            </a:r>
            <a:r>
              <a:rPr lang="en-US" sz="1200" kern="1200" dirty="0" err="1" smtClean="0">
                <a:solidFill>
                  <a:schemeClr val="tx1"/>
                </a:solidFill>
                <a:effectLst/>
                <a:latin typeface="+mn-lt"/>
                <a:ea typeface="+mn-ea"/>
                <a:cs typeface="+mn-cs"/>
              </a:rPr>
              <a:t>cesto</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basura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Cuándo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usted</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termine</a:t>
            </a:r>
            <a:r>
              <a:rPr lang="en-US" sz="1200" kern="1200" dirty="0" smtClean="0">
                <a:solidFill>
                  <a:schemeClr val="tx1"/>
                </a:solidFill>
                <a:effectLst/>
                <a:latin typeface="+mn-lt"/>
                <a:ea typeface="+mn-ea"/>
                <a:cs typeface="+mn-cs"/>
              </a:rPr>
              <a:t> y se </a:t>
            </a:r>
            <a:r>
              <a:rPr lang="en-US" sz="1200" kern="1200" dirty="0" err="1" smtClean="0">
                <a:solidFill>
                  <a:schemeClr val="tx1"/>
                </a:solidFill>
                <a:effectLst/>
                <a:latin typeface="+mn-lt"/>
                <a:ea typeface="+mn-ea"/>
                <a:cs typeface="+mn-cs"/>
              </a:rPr>
              <a:t>haya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lavado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las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manos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mantenga</a:t>
            </a:r>
            <a:r>
              <a:rPr lang="en-US" sz="1200" kern="1200" dirty="0" smtClean="0">
                <a:solidFill>
                  <a:schemeClr val="tx1"/>
                </a:solidFill>
                <a:effectLst/>
                <a:latin typeface="+mn-lt"/>
                <a:ea typeface="+mn-ea"/>
                <a:cs typeface="+mn-cs"/>
              </a:rPr>
              <a:t> el </a:t>
            </a:r>
            <a:r>
              <a:rPr lang="en-US" sz="1200" kern="1200" dirty="0" err="1" smtClean="0">
                <a:solidFill>
                  <a:schemeClr val="tx1"/>
                </a:solidFill>
                <a:effectLst/>
                <a:latin typeface="+mn-lt"/>
                <a:ea typeface="+mn-ea"/>
                <a:cs typeface="+mn-cs"/>
              </a:rPr>
              <a:t>área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limpia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poniendo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toallita</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papel</a:t>
            </a:r>
            <a:r>
              <a:rPr lang="en-US" sz="1200" kern="1200" dirty="0" smtClean="0">
                <a:solidFill>
                  <a:schemeClr val="tx1"/>
                </a:solidFill>
                <a:effectLst/>
                <a:latin typeface="+mn-lt"/>
                <a:ea typeface="+mn-ea"/>
                <a:cs typeface="+mn-cs"/>
              </a:rPr>
              <a:t> en el </a:t>
            </a:r>
            <a:r>
              <a:rPr lang="en-US" sz="1200" kern="1200" dirty="0" err="1" smtClean="0">
                <a:solidFill>
                  <a:schemeClr val="tx1"/>
                </a:solidFill>
                <a:effectLst/>
                <a:latin typeface="+mn-lt"/>
                <a:ea typeface="+mn-ea"/>
                <a:cs typeface="+mn-cs"/>
              </a:rPr>
              <a:t>bote</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basura</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9FA4CA0-3A4C-4F7B-9D87-781CD97056DE}" type="slidenum">
              <a:rPr lang="en-US" smtClean="0"/>
              <a:t>22</a:t>
            </a:fld>
            <a:endParaRPr lang="en-US"/>
          </a:p>
        </p:txBody>
      </p:sp>
    </p:spTree>
    <p:extLst>
      <p:ext uri="{BB962C8B-B14F-4D97-AF65-F5344CB8AC3E}">
        <p14:creationId xmlns:p14="http://schemas.microsoft.com/office/powerpoint/2010/main" val="3541055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kern="1200" dirty="0" smtClean="0">
                <a:solidFill>
                  <a:schemeClr val="tx1"/>
                </a:solidFill>
                <a:effectLst/>
                <a:latin typeface="+mn-lt"/>
                <a:ea typeface="+mn-ea"/>
                <a:cs typeface="+mn-cs"/>
              </a:rPr>
              <a:t>Don’t pick produce immediately after working in animal-holding areas or where manure is stored or composted. If your shoes or clothes become soiled, change them and wash your hands before entering growing areas. This worker is ready to start picking.</a:t>
            </a:r>
          </a:p>
          <a:p>
            <a:pPr rtl="0"/>
            <a:endParaRPr lang="en-US" sz="1200" kern="1200" dirty="0" smtClean="0">
              <a:solidFill>
                <a:schemeClr val="tx1"/>
              </a:solidFill>
              <a:effectLst/>
              <a:latin typeface="+mn-lt"/>
              <a:ea typeface="+mn-ea"/>
              <a:cs typeface="+mn-cs"/>
            </a:endParaRPr>
          </a:p>
          <a:p>
            <a:pPr rtl="0"/>
            <a:r>
              <a:rPr lang="en-US" sz="1200" kern="1200" dirty="0" smtClean="0">
                <a:solidFill>
                  <a:schemeClr val="tx1"/>
                </a:solidFill>
                <a:effectLst/>
                <a:latin typeface="+mn-lt"/>
                <a:ea typeface="+mn-ea"/>
                <a:cs typeface="+mn-cs"/>
              </a:rPr>
              <a:t>No </a:t>
            </a:r>
            <a:r>
              <a:rPr lang="en-US" sz="1200" kern="1200" dirty="0" err="1" smtClean="0">
                <a:solidFill>
                  <a:schemeClr val="tx1"/>
                </a:solidFill>
                <a:effectLst/>
                <a:latin typeface="+mn-lt"/>
                <a:ea typeface="+mn-ea"/>
                <a:cs typeface="+mn-cs"/>
              </a:rPr>
              <a:t>pizque</a:t>
            </a:r>
            <a:r>
              <a:rPr lang="en-US" sz="1200" kern="1200" dirty="0" smtClean="0">
                <a:solidFill>
                  <a:schemeClr val="tx1"/>
                </a:solidFill>
                <a:effectLst/>
                <a:latin typeface="+mn-lt"/>
                <a:ea typeface="+mn-ea"/>
                <a:cs typeface="+mn-cs"/>
              </a:rPr>
              <a:t> o </a:t>
            </a:r>
            <a:r>
              <a:rPr lang="en-US" sz="1200" kern="1200" dirty="0" err="1" smtClean="0">
                <a:solidFill>
                  <a:schemeClr val="tx1"/>
                </a:solidFill>
                <a:effectLst/>
                <a:latin typeface="+mn-lt"/>
                <a:ea typeface="+mn-ea"/>
                <a:cs typeface="+mn-cs"/>
              </a:rPr>
              <a:t>coseche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producto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inmediatamente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después</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haber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trabajado</a:t>
            </a:r>
            <a:r>
              <a:rPr lang="en-US" sz="1200" kern="1200" dirty="0" smtClean="0">
                <a:solidFill>
                  <a:schemeClr val="tx1"/>
                </a:solidFill>
                <a:effectLst/>
                <a:latin typeface="+mn-lt"/>
                <a:ea typeface="+mn-ea"/>
                <a:cs typeface="+mn-cs"/>
              </a:rPr>
              <a:t> en </a:t>
            </a:r>
            <a:r>
              <a:rPr lang="en-US" sz="1200" kern="1200" dirty="0" err="1" smtClean="0">
                <a:solidFill>
                  <a:schemeClr val="tx1"/>
                </a:solidFill>
                <a:effectLst/>
                <a:latin typeface="+mn-lt"/>
                <a:ea typeface="+mn-ea"/>
                <a:cs typeface="+mn-cs"/>
              </a:rPr>
              <a:t>áreas</a:t>
            </a:r>
            <a:r>
              <a:rPr lang="en-US" sz="1200" kern="1200" dirty="0" smtClean="0">
                <a:solidFill>
                  <a:schemeClr val="tx1"/>
                </a:solidFill>
                <a:effectLst/>
                <a:latin typeface="+mn-lt"/>
                <a:ea typeface="+mn-ea"/>
                <a:cs typeface="+mn-cs"/>
              </a:rPr>
              <a:t> con </a:t>
            </a:r>
            <a:r>
              <a:rPr lang="en-US" sz="1200" kern="1200" dirty="0" err="1" smtClean="0">
                <a:solidFill>
                  <a:schemeClr val="tx1"/>
                </a:solidFill>
                <a:effectLst/>
                <a:latin typeface="+mn-lt"/>
                <a:ea typeface="+mn-ea"/>
                <a:cs typeface="+mn-cs"/>
              </a:rPr>
              <a:t>animales</a:t>
            </a:r>
            <a:r>
              <a:rPr lang="en-US" sz="1200" kern="1200" dirty="0" smtClean="0">
                <a:solidFill>
                  <a:schemeClr val="tx1"/>
                </a:solidFill>
                <a:effectLst/>
                <a:latin typeface="+mn-lt"/>
                <a:ea typeface="+mn-ea"/>
                <a:cs typeface="+mn-cs"/>
              </a:rPr>
              <a:t> o en </a:t>
            </a:r>
            <a:r>
              <a:rPr lang="en-US" sz="1200" kern="1200" dirty="0" err="1" smtClean="0">
                <a:solidFill>
                  <a:schemeClr val="tx1"/>
                </a:solidFill>
                <a:effectLst/>
                <a:latin typeface="+mn-lt"/>
                <a:ea typeface="+mn-ea"/>
                <a:cs typeface="+mn-cs"/>
              </a:rPr>
              <a:t>donde</a:t>
            </a:r>
            <a:r>
              <a:rPr lang="en-US" sz="1200" kern="1200" dirty="0" smtClean="0">
                <a:solidFill>
                  <a:schemeClr val="tx1"/>
                </a:solidFill>
                <a:effectLst/>
                <a:latin typeface="+mn-lt"/>
                <a:ea typeface="+mn-ea"/>
                <a:cs typeface="+mn-cs"/>
              </a:rPr>
              <a:t> se </a:t>
            </a:r>
            <a:r>
              <a:rPr lang="en-US" sz="1200" kern="1200" dirty="0" err="1" smtClean="0">
                <a:solidFill>
                  <a:schemeClr val="tx1"/>
                </a:solidFill>
                <a:effectLst/>
                <a:latin typeface="+mn-lt"/>
                <a:ea typeface="+mn-ea"/>
                <a:cs typeface="+mn-cs"/>
              </a:rPr>
              <a:t>almacene</a:t>
            </a:r>
            <a:r>
              <a:rPr lang="en-US" sz="1200" kern="1200" dirty="0" smtClean="0">
                <a:solidFill>
                  <a:schemeClr val="tx1"/>
                </a:solidFill>
                <a:effectLst/>
                <a:latin typeface="+mn-lt"/>
                <a:ea typeface="+mn-ea"/>
                <a:cs typeface="+mn-cs"/>
              </a:rPr>
              <a:t> el </a:t>
            </a:r>
            <a:r>
              <a:rPr lang="en-US" sz="1200" kern="1200" dirty="0" err="1" smtClean="0">
                <a:solidFill>
                  <a:schemeClr val="tx1"/>
                </a:solidFill>
                <a:effectLst/>
                <a:latin typeface="+mn-lt"/>
                <a:ea typeface="+mn-ea"/>
                <a:cs typeface="+mn-cs"/>
              </a:rPr>
              <a:t>estiércol</a:t>
            </a:r>
            <a:r>
              <a:rPr lang="en-US" sz="1200" kern="1200" dirty="0" smtClean="0">
                <a:solidFill>
                  <a:schemeClr val="tx1"/>
                </a:solidFill>
                <a:effectLst/>
                <a:latin typeface="+mn-lt"/>
                <a:ea typeface="+mn-ea"/>
                <a:cs typeface="+mn-cs"/>
              </a:rPr>
              <a:t> o se </a:t>
            </a:r>
            <a:r>
              <a:rPr lang="en-US" sz="1200" kern="1200" dirty="0" err="1" smtClean="0">
                <a:solidFill>
                  <a:schemeClr val="tx1"/>
                </a:solidFill>
                <a:effectLst/>
                <a:latin typeface="+mn-lt"/>
                <a:ea typeface="+mn-ea"/>
                <a:cs typeface="+mn-cs"/>
              </a:rPr>
              <a:t>haga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composta</a:t>
            </a:r>
            <a:r>
              <a:rPr lang="en-US" sz="1200" kern="1200" dirty="0" smtClean="0">
                <a:solidFill>
                  <a:schemeClr val="tx1"/>
                </a:solidFill>
                <a:effectLst/>
                <a:latin typeface="+mn-lt"/>
                <a:ea typeface="+mn-ea"/>
                <a:cs typeface="+mn-cs"/>
              </a:rPr>
              <a:t>. Si </a:t>
            </a:r>
            <a:r>
              <a:rPr lang="en-US" sz="1200" kern="1200" dirty="0" err="1" smtClean="0">
                <a:solidFill>
                  <a:schemeClr val="tx1"/>
                </a:solidFill>
                <a:effectLst/>
                <a:latin typeface="+mn-lt"/>
                <a:ea typeface="+mn-ea"/>
                <a:cs typeface="+mn-cs"/>
              </a:rPr>
              <a:t>sus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zapatos</a:t>
            </a:r>
            <a:r>
              <a:rPr lang="en-US" sz="1200" kern="1200" dirty="0" smtClean="0">
                <a:solidFill>
                  <a:schemeClr val="tx1"/>
                </a:solidFill>
                <a:effectLst/>
                <a:latin typeface="+mn-lt"/>
                <a:ea typeface="+mn-ea"/>
                <a:cs typeface="+mn-cs"/>
              </a:rPr>
              <a:t> o la </a:t>
            </a:r>
            <a:r>
              <a:rPr lang="en-US" sz="1200" kern="1200" dirty="0" err="1" smtClean="0">
                <a:solidFill>
                  <a:schemeClr val="tx1"/>
                </a:solidFill>
                <a:effectLst/>
                <a:latin typeface="+mn-lt"/>
                <a:ea typeface="+mn-ea"/>
                <a:cs typeface="+mn-cs"/>
              </a:rPr>
              <a:t>ropa</a:t>
            </a:r>
            <a:r>
              <a:rPr lang="en-US" sz="1200" kern="1200" dirty="0" smtClean="0">
                <a:solidFill>
                  <a:schemeClr val="tx1"/>
                </a:solidFill>
                <a:effectLst/>
                <a:latin typeface="+mn-lt"/>
                <a:ea typeface="+mn-ea"/>
                <a:cs typeface="+mn-cs"/>
              </a:rPr>
              <a:t> se </a:t>
            </a:r>
            <a:r>
              <a:rPr lang="en-US" sz="1200" kern="1200" dirty="0" err="1" smtClean="0">
                <a:solidFill>
                  <a:schemeClr val="tx1"/>
                </a:solidFill>
                <a:effectLst/>
                <a:latin typeface="+mn-lt"/>
                <a:ea typeface="+mn-ea"/>
                <a:cs typeface="+mn-cs"/>
              </a:rPr>
              <a:t>han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ensuciado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cámbieselos</a:t>
            </a:r>
            <a:r>
              <a:rPr lang="en-US" sz="1200" kern="1200" dirty="0" smtClean="0">
                <a:solidFill>
                  <a:schemeClr val="tx1"/>
                </a:solidFill>
                <a:effectLst/>
                <a:latin typeface="+mn-lt"/>
                <a:ea typeface="+mn-ea"/>
                <a:cs typeface="+mn-cs"/>
              </a:rPr>
              <a:t> y </a:t>
            </a:r>
            <a:r>
              <a:rPr lang="en-US" sz="1200" kern="1200" dirty="0" err="1" smtClean="0">
                <a:solidFill>
                  <a:schemeClr val="tx1"/>
                </a:solidFill>
                <a:effectLst/>
                <a:latin typeface="+mn-lt"/>
                <a:ea typeface="+mn-ea"/>
                <a:cs typeface="+mn-cs"/>
              </a:rPr>
              <a:t>lávese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las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manos</a:t>
            </a:r>
            <a:r>
              <a:rPr lang="en-US" sz="1200" kern="1200" dirty="0" smtClean="0">
                <a:solidFill>
                  <a:schemeClr val="tx1"/>
                </a:solidFill>
                <a:effectLst/>
                <a:latin typeface="+mn-lt"/>
                <a:ea typeface="+mn-ea"/>
                <a:cs typeface="+mn-cs"/>
              </a:rPr>
              <a:t> antes de </a:t>
            </a:r>
            <a:r>
              <a:rPr lang="en-US" sz="1200" kern="1200" dirty="0" err="1" smtClean="0">
                <a:solidFill>
                  <a:schemeClr val="tx1"/>
                </a:solidFill>
                <a:effectLst/>
                <a:latin typeface="+mn-lt"/>
                <a:ea typeface="+mn-ea"/>
                <a:cs typeface="+mn-cs"/>
              </a:rPr>
              <a:t>entrar</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las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áreas</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cosecha</a:t>
            </a:r>
            <a:r>
              <a:rPr lang="en-US" sz="1200" kern="1200" dirty="0" smtClean="0">
                <a:solidFill>
                  <a:schemeClr val="tx1"/>
                </a:solidFill>
                <a:effectLst/>
                <a:latin typeface="+mn-lt"/>
                <a:ea typeface="+mn-ea"/>
                <a:cs typeface="+mn-cs"/>
              </a:rPr>
              <a:t>. Este </a:t>
            </a:r>
            <a:r>
              <a:rPr lang="en-US" sz="1200" kern="1200" dirty="0" err="1" smtClean="0">
                <a:solidFill>
                  <a:schemeClr val="tx1"/>
                </a:solidFill>
                <a:effectLst/>
                <a:latin typeface="+mn-lt"/>
                <a:ea typeface="+mn-ea"/>
                <a:cs typeface="+mn-cs"/>
              </a:rPr>
              <a:t>trabajador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está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listo</a:t>
            </a:r>
            <a:r>
              <a:rPr lang="en-US" sz="1200" kern="1200" dirty="0" smtClean="0">
                <a:solidFill>
                  <a:schemeClr val="tx1"/>
                </a:solidFill>
                <a:effectLst/>
                <a:latin typeface="+mn-lt"/>
                <a:ea typeface="+mn-ea"/>
                <a:cs typeface="+mn-cs"/>
              </a:rPr>
              <a:t> para </a:t>
            </a:r>
            <a:r>
              <a:rPr lang="en-US" sz="1200" kern="1200" dirty="0" err="1" smtClean="0">
                <a:solidFill>
                  <a:schemeClr val="tx1"/>
                </a:solidFill>
                <a:effectLst/>
                <a:latin typeface="+mn-lt"/>
                <a:ea typeface="+mn-ea"/>
                <a:cs typeface="+mn-cs"/>
              </a:rPr>
              <a:t>comenzar</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pizcar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producto</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9FA4CA0-3A4C-4F7B-9D87-781CD97056DE}" type="slidenum">
              <a:rPr lang="en-US" smtClean="0"/>
              <a:t>24</a:t>
            </a:fld>
            <a:endParaRPr lang="en-US"/>
          </a:p>
        </p:txBody>
      </p:sp>
    </p:spTree>
    <p:extLst>
      <p:ext uri="{BB962C8B-B14F-4D97-AF65-F5344CB8AC3E}">
        <p14:creationId xmlns:p14="http://schemas.microsoft.com/office/powerpoint/2010/main" val="19705320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kern="1200" dirty="0" smtClean="0">
                <a:solidFill>
                  <a:schemeClr val="tx1"/>
                </a:solidFill>
                <a:effectLst/>
                <a:latin typeface="+mn-lt"/>
                <a:ea typeface="+mn-ea"/>
                <a:cs typeface="+mn-cs"/>
              </a:rPr>
              <a:t>Loose rings, earrings, or chains could hurt someone if they fall into the product. Take them off before you start working. Better yet, leave them at home. </a:t>
            </a:r>
          </a:p>
          <a:p>
            <a:pPr rtl="0"/>
            <a:endParaRPr lang="en-US" sz="1200" kern="1200" dirty="0" smtClean="0">
              <a:solidFill>
                <a:schemeClr val="tx1"/>
              </a:solidFill>
              <a:effectLst/>
              <a:latin typeface="+mn-lt"/>
              <a:ea typeface="+mn-ea"/>
              <a:cs typeface="+mn-cs"/>
            </a:endParaRPr>
          </a:p>
          <a:p>
            <a:pPr rtl="0"/>
            <a:r>
              <a:rPr lang="en-US" sz="1200" kern="1200" dirty="0" err="1" smtClean="0">
                <a:solidFill>
                  <a:schemeClr val="tx1"/>
                </a:solidFill>
                <a:effectLst/>
                <a:latin typeface="+mn-lt"/>
                <a:ea typeface="+mn-ea"/>
                <a:cs typeface="+mn-cs"/>
              </a:rPr>
              <a:t>Anillos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sueltos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aretes</a:t>
            </a:r>
            <a:r>
              <a:rPr lang="en-US" sz="1200" kern="1200" dirty="0" smtClean="0">
                <a:solidFill>
                  <a:schemeClr val="tx1"/>
                </a:solidFill>
                <a:effectLst/>
                <a:latin typeface="+mn-lt"/>
                <a:ea typeface="+mn-ea"/>
                <a:cs typeface="+mn-cs"/>
              </a:rPr>
              <a:t> o </a:t>
            </a:r>
            <a:r>
              <a:rPr lang="en-US" sz="1200" kern="1200" dirty="0" err="1" smtClean="0">
                <a:solidFill>
                  <a:schemeClr val="tx1"/>
                </a:solidFill>
                <a:effectLst/>
                <a:latin typeface="+mn-lt"/>
                <a:ea typeface="+mn-ea"/>
                <a:cs typeface="+mn-cs"/>
              </a:rPr>
              <a:t>cadenas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podrían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lastimar</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alguien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caen</a:t>
            </a:r>
            <a:r>
              <a:rPr lang="en-US" sz="1200" kern="1200" dirty="0" smtClean="0">
                <a:solidFill>
                  <a:schemeClr val="tx1"/>
                </a:solidFill>
                <a:effectLst/>
                <a:latin typeface="+mn-lt"/>
                <a:ea typeface="+mn-ea"/>
                <a:cs typeface="+mn-cs"/>
              </a:rPr>
              <a:t> en el </a:t>
            </a:r>
            <a:r>
              <a:rPr lang="en-US" sz="1200" kern="1200" dirty="0" err="1" smtClean="0">
                <a:solidFill>
                  <a:schemeClr val="tx1"/>
                </a:solidFill>
                <a:effectLst/>
                <a:latin typeface="+mn-lt"/>
                <a:ea typeface="+mn-ea"/>
                <a:cs typeface="+mn-cs"/>
              </a:rPr>
              <a:t>producto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Quíteselos</a:t>
            </a:r>
            <a:r>
              <a:rPr lang="en-US" sz="1200" kern="1200" dirty="0" smtClean="0">
                <a:solidFill>
                  <a:schemeClr val="tx1"/>
                </a:solidFill>
                <a:effectLst/>
                <a:latin typeface="+mn-lt"/>
                <a:ea typeface="+mn-ea"/>
                <a:cs typeface="+mn-cs"/>
              </a:rPr>
              <a:t> antes de </a:t>
            </a:r>
            <a:r>
              <a:rPr lang="en-US" sz="1200" kern="1200" dirty="0" err="1" smtClean="0">
                <a:solidFill>
                  <a:schemeClr val="tx1"/>
                </a:solidFill>
                <a:effectLst/>
                <a:latin typeface="+mn-lt"/>
                <a:ea typeface="+mn-ea"/>
                <a:cs typeface="+mn-cs"/>
              </a:rPr>
              <a:t>que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empiece</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trabajar</a:t>
            </a:r>
            <a:r>
              <a:rPr lang="en-US" sz="1200" kern="1200" dirty="0" smtClean="0">
                <a:solidFill>
                  <a:schemeClr val="tx1"/>
                </a:solidFill>
                <a:effectLst/>
                <a:latin typeface="+mn-lt"/>
                <a:ea typeface="+mn-ea"/>
                <a:cs typeface="+mn-cs"/>
              </a:rPr>
              <a:t>. O </a:t>
            </a:r>
            <a:r>
              <a:rPr lang="en-US" sz="1200" kern="1200" dirty="0" err="1" smtClean="0">
                <a:solidFill>
                  <a:schemeClr val="tx1"/>
                </a:solidFill>
                <a:effectLst/>
                <a:latin typeface="+mn-lt"/>
                <a:ea typeface="+mn-ea"/>
                <a:cs typeface="+mn-cs"/>
              </a:rPr>
              <a:t>mejor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aún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déjelos</a:t>
            </a:r>
            <a:r>
              <a:rPr lang="en-US" sz="1200" kern="1200" dirty="0" smtClean="0">
                <a:solidFill>
                  <a:schemeClr val="tx1"/>
                </a:solidFill>
                <a:effectLst/>
                <a:latin typeface="+mn-lt"/>
                <a:ea typeface="+mn-ea"/>
                <a:cs typeface="+mn-cs"/>
              </a:rPr>
              <a:t> en </a:t>
            </a:r>
            <a:r>
              <a:rPr lang="en-US" sz="1200" kern="1200" dirty="0" err="1" smtClean="0">
                <a:solidFill>
                  <a:schemeClr val="tx1"/>
                </a:solidFill>
                <a:effectLst/>
                <a:latin typeface="+mn-lt"/>
                <a:ea typeface="+mn-ea"/>
                <a:cs typeface="+mn-cs"/>
              </a:rPr>
              <a:t>su</a:t>
            </a:r>
            <a:r>
              <a:rPr lang="en-US" sz="1200" kern="1200" dirty="0" smtClean="0">
                <a:solidFill>
                  <a:schemeClr val="tx1"/>
                </a:solidFill>
                <a:effectLst/>
                <a:latin typeface="+mn-lt"/>
                <a:ea typeface="+mn-ea"/>
                <a:cs typeface="+mn-cs"/>
              </a:rPr>
              <a:t> casa. </a:t>
            </a:r>
          </a:p>
          <a:p>
            <a:endParaRPr lang="en-US" dirty="0"/>
          </a:p>
        </p:txBody>
      </p:sp>
      <p:sp>
        <p:nvSpPr>
          <p:cNvPr id="4" name="Slide Number Placeholder 3"/>
          <p:cNvSpPr>
            <a:spLocks noGrp="1"/>
          </p:cNvSpPr>
          <p:nvPr>
            <p:ph type="sldNum" sz="quarter" idx="10"/>
          </p:nvPr>
        </p:nvSpPr>
        <p:spPr/>
        <p:txBody>
          <a:bodyPr/>
          <a:lstStyle/>
          <a:p>
            <a:fld id="{F9FA4CA0-3A4C-4F7B-9D87-781CD97056DE}" type="slidenum">
              <a:rPr lang="en-US" smtClean="0"/>
              <a:t>26</a:t>
            </a:fld>
            <a:endParaRPr lang="en-US"/>
          </a:p>
        </p:txBody>
      </p:sp>
    </p:spTree>
    <p:extLst>
      <p:ext uri="{BB962C8B-B14F-4D97-AF65-F5344CB8AC3E}">
        <p14:creationId xmlns:p14="http://schemas.microsoft.com/office/powerpoint/2010/main" val="767258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kern="1200" dirty="0" smtClean="0">
                <a:solidFill>
                  <a:schemeClr val="tx1"/>
                </a:solidFill>
                <a:effectLst/>
                <a:latin typeface="+mn-lt"/>
                <a:ea typeface="+mn-ea"/>
                <a:cs typeface="+mn-cs"/>
              </a:rPr>
              <a:t>Do not eat or use tobacco in the field or orchard. When you are thirsty, go to the area where clean drinking water is provided. Never share cups or use a container that was previously used for chemicals. And, remember to wash your hands before returning to work.</a:t>
            </a:r>
          </a:p>
          <a:p>
            <a:pPr rtl="0"/>
            <a:endParaRPr lang="en-US" sz="1200" kern="1200" dirty="0" smtClean="0">
              <a:solidFill>
                <a:schemeClr val="tx1"/>
              </a:solidFill>
              <a:effectLst/>
              <a:latin typeface="+mn-lt"/>
              <a:ea typeface="+mn-ea"/>
              <a:cs typeface="+mn-cs"/>
            </a:endParaRPr>
          </a:p>
          <a:p>
            <a:pPr rtl="0"/>
            <a:r>
              <a:rPr lang="en-US" sz="1200" kern="1200" dirty="0" smtClean="0">
                <a:solidFill>
                  <a:schemeClr val="tx1"/>
                </a:solidFill>
                <a:effectLst/>
                <a:latin typeface="+mn-lt"/>
                <a:ea typeface="+mn-ea"/>
                <a:cs typeface="+mn-cs"/>
              </a:rPr>
              <a:t>No coma </a:t>
            </a:r>
            <a:r>
              <a:rPr lang="en-US" sz="1200" kern="1200" dirty="0" err="1" smtClean="0">
                <a:solidFill>
                  <a:schemeClr val="tx1"/>
                </a:solidFill>
                <a:effectLst/>
                <a:latin typeface="+mn-lt"/>
                <a:ea typeface="+mn-ea"/>
                <a:cs typeface="+mn-cs"/>
              </a:rPr>
              <a:t>ni</a:t>
            </a:r>
            <a:r>
              <a:rPr lang="en-US" sz="1200" kern="1200" dirty="0" smtClean="0">
                <a:solidFill>
                  <a:schemeClr val="tx1"/>
                </a:solidFill>
                <a:effectLst/>
                <a:latin typeface="+mn-lt"/>
                <a:ea typeface="+mn-ea"/>
                <a:cs typeface="+mn-cs"/>
              </a:rPr>
              <a:t> use </a:t>
            </a:r>
            <a:r>
              <a:rPr lang="en-US" sz="1200" kern="1200" dirty="0" err="1" smtClean="0">
                <a:solidFill>
                  <a:schemeClr val="tx1"/>
                </a:solidFill>
                <a:effectLst/>
                <a:latin typeface="+mn-lt"/>
                <a:ea typeface="+mn-ea"/>
                <a:cs typeface="+mn-cs"/>
              </a:rPr>
              <a:t>tabaco</a:t>
            </a:r>
            <a:r>
              <a:rPr lang="en-US" sz="1200" kern="1200" dirty="0" smtClean="0">
                <a:solidFill>
                  <a:schemeClr val="tx1"/>
                </a:solidFill>
                <a:effectLst/>
                <a:latin typeface="+mn-lt"/>
                <a:ea typeface="+mn-ea"/>
                <a:cs typeface="+mn-cs"/>
              </a:rPr>
              <a:t> en el campo o el </a:t>
            </a:r>
            <a:r>
              <a:rPr lang="en-US" sz="1200" kern="1200" dirty="0" err="1" smtClean="0">
                <a:solidFill>
                  <a:schemeClr val="tx1"/>
                </a:solidFill>
                <a:effectLst/>
                <a:latin typeface="+mn-lt"/>
                <a:ea typeface="+mn-ea"/>
                <a:cs typeface="+mn-cs"/>
              </a:rPr>
              <a:t>huerto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Cuándo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usted</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tenga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sed</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vaya</a:t>
            </a:r>
            <a:r>
              <a:rPr lang="en-US" sz="1200" kern="1200" dirty="0" smtClean="0">
                <a:solidFill>
                  <a:schemeClr val="tx1"/>
                </a:solidFill>
                <a:effectLst/>
                <a:latin typeface="+mn-lt"/>
                <a:ea typeface="+mn-ea"/>
                <a:cs typeface="+mn-cs"/>
              </a:rPr>
              <a:t> al </a:t>
            </a:r>
            <a:r>
              <a:rPr lang="en-US" sz="1200" kern="1200" dirty="0" err="1" smtClean="0">
                <a:solidFill>
                  <a:schemeClr val="tx1"/>
                </a:solidFill>
                <a:effectLst/>
                <a:latin typeface="+mn-lt"/>
                <a:ea typeface="+mn-ea"/>
                <a:cs typeface="+mn-cs"/>
              </a:rPr>
              <a:t>área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donde</a:t>
            </a:r>
            <a:r>
              <a:rPr lang="en-US" sz="1200" kern="1200" dirty="0" smtClean="0">
                <a:solidFill>
                  <a:schemeClr val="tx1"/>
                </a:solidFill>
                <a:effectLst/>
                <a:latin typeface="+mn-lt"/>
                <a:ea typeface="+mn-ea"/>
                <a:cs typeface="+mn-cs"/>
              </a:rPr>
              <a:t> se </a:t>
            </a:r>
            <a:r>
              <a:rPr lang="en-US" sz="1200" kern="1200" dirty="0" err="1" smtClean="0">
                <a:solidFill>
                  <a:schemeClr val="tx1"/>
                </a:solidFill>
                <a:effectLst/>
                <a:latin typeface="+mn-lt"/>
                <a:ea typeface="+mn-ea"/>
                <a:cs typeface="+mn-cs"/>
              </a:rPr>
              <a:t>provee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agua</a:t>
            </a:r>
            <a:r>
              <a:rPr lang="en-US" sz="1200" kern="1200" dirty="0" smtClean="0">
                <a:solidFill>
                  <a:schemeClr val="tx1"/>
                </a:solidFill>
                <a:effectLst/>
                <a:latin typeface="+mn-lt"/>
                <a:ea typeface="+mn-ea"/>
                <a:cs typeface="+mn-cs"/>
              </a:rPr>
              <a:t> potable </a:t>
            </a:r>
            <a:r>
              <a:rPr lang="en-US" sz="1200" kern="1200" dirty="0" err="1" smtClean="0">
                <a:solidFill>
                  <a:schemeClr val="tx1"/>
                </a:solidFill>
                <a:effectLst/>
                <a:latin typeface="+mn-lt"/>
                <a:ea typeface="+mn-ea"/>
                <a:cs typeface="+mn-cs"/>
              </a:rPr>
              <a:t>limpia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Nunca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comparta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vasos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utilice</a:t>
            </a:r>
            <a:r>
              <a:rPr lang="en-US" sz="1200" kern="1200" dirty="0" smtClean="0">
                <a:solidFill>
                  <a:schemeClr val="tx1"/>
                </a:solidFill>
                <a:effectLst/>
                <a:latin typeface="+mn-lt"/>
                <a:ea typeface="+mn-ea"/>
                <a:cs typeface="+mn-cs"/>
              </a:rPr>
              <a:t> un </a:t>
            </a:r>
            <a:r>
              <a:rPr lang="en-US" sz="1200" kern="1200" dirty="0" err="1" smtClean="0">
                <a:solidFill>
                  <a:schemeClr val="tx1"/>
                </a:solidFill>
                <a:effectLst/>
                <a:latin typeface="+mn-lt"/>
                <a:ea typeface="+mn-ea"/>
                <a:cs typeface="+mn-cs"/>
              </a:rPr>
              <a:t>contenedor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fue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usado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anteriormente</a:t>
            </a:r>
            <a:r>
              <a:rPr lang="en-US" sz="1200" kern="1200" dirty="0" smtClean="0">
                <a:solidFill>
                  <a:schemeClr val="tx1"/>
                </a:solidFill>
                <a:effectLst/>
                <a:latin typeface="+mn-lt"/>
                <a:ea typeface="+mn-ea"/>
                <a:cs typeface="+mn-cs"/>
              </a:rPr>
              <a:t> para </a:t>
            </a:r>
            <a:r>
              <a:rPr lang="en-US" sz="1200" kern="1200" dirty="0" err="1" smtClean="0">
                <a:solidFill>
                  <a:schemeClr val="tx1"/>
                </a:solidFill>
                <a:effectLst/>
                <a:latin typeface="+mn-lt"/>
                <a:ea typeface="+mn-ea"/>
                <a:cs typeface="+mn-cs"/>
              </a:rPr>
              <a:t>sustancias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químicas</a:t>
            </a:r>
            <a:r>
              <a:rPr lang="en-US" sz="1200" kern="1200" dirty="0" smtClean="0">
                <a:solidFill>
                  <a:schemeClr val="tx1"/>
                </a:solidFill>
                <a:effectLst/>
                <a:latin typeface="+mn-lt"/>
                <a:ea typeface="+mn-ea"/>
                <a:cs typeface="+mn-cs"/>
              </a:rPr>
              <a:t>. Y </a:t>
            </a:r>
            <a:r>
              <a:rPr lang="en-US" sz="1200" kern="1200" dirty="0" err="1" smtClean="0">
                <a:solidFill>
                  <a:schemeClr val="tx1"/>
                </a:solidFill>
                <a:effectLst/>
                <a:latin typeface="+mn-lt"/>
                <a:ea typeface="+mn-ea"/>
                <a:cs typeface="+mn-cs"/>
              </a:rPr>
              <a:t>recuerde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debe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lavarse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las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manos</a:t>
            </a:r>
            <a:r>
              <a:rPr lang="en-US" sz="1200" kern="1200" dirty="0" smtClean="0">
                <a:solidFill>
                  <a:schemeClr val="tx1"/>
                </a:solidFill>
                <a:effectLst/>
                <a:latin typeface="+mn-lt"/>
                <a:ea typeface="+mn-ea"/>
                <a:cs typeface="+mn-cs"/>
              </a:rPr>
              <a:t> antes de </a:t>
            </a:r>
            <a:r>
              <a:rPr lang="en-US" sz="1200" kern="1200" dirty="0" err="1" smtClean="0">
                <a:solidFill>
                  <a:schemeClr val="tx1"/>
                </a:solidFill>
                <a:effectLst/>
                <a:latin typeface="+mn-lt"/>
                <a:ea typeface="+mn-ea"/>
                <a:cs typeface="+mn-cs"/>
              </a:rPr>
              <a:t>regresar</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trabajar</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F9FA4CA0-3A4C-4F7B-9D87-781CD97056DE}" type="slidenum">
              <a:rPr lang="en-US" smtClean="0"/>
              <a:t>28</a:t>
            </a:fld>
            <a:endParaRPr lang="en-US"/>
          </a:p>
        </p:txBody>
      </p:sp>
    </p:spTree>
    <p:extLst>
      <p:ext uri="{BB962C8B-B14F-4D97-AF65-F5344CB8AC3E}">
        <p14:creationId xmlns:p14="http://schemas.microsoft.com/office/powerpoint/2010/main" val="15824359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kern="1200" dirty="0" smtClean="0">
                <a:solidFill>
                  <a:schemeClr val="tx1"/>
                </a:solidFill>
                <a:effectLst/>
                <a:latin typeface="+mn-lt"/>
                <a:ea typeface="+mn-ea"/>
                <a:cs typeface="+mn-cs"/>
              </a:rPr>
              <a:t>You can take a water bottle into the field or orchard as long as it is clean and has a cap, and you do not spill it.</a:t>
            </a:r>
          </a:p>
          <a:p>
            <a:pPr rtl="0"/>
            <a:endParaRPr lang="en-US" sz="1200" kern="1200" dirty="0" smtClean="0">
              <a:solidFill>
                <a:schemeClr val="tx1"/>
              </a:solidFill>
              <a:effectLst/>
              <a:latin typeface="+mn-lt"/>
              <a:ea typeface="+mn-ea"/>
              <a:cs typeface="+mn-cs"/>
            </a:endParaRPr>
          </a:p>
          <a:p>
            <a:pPr rtl="0"/>
            <a:r>
              <a:rPr lang="en-US" sz="1200" kern="1200" dirty="0" err="1" smtClean="0">
                <a:solidFill>
                  <a:schemeClr val="tx1"/>
                </a:solidFill>
                <a:effectLst/>
                <a:latin typeface="+mn-lt"/>
                <a:ea typeface="+mn-ea"/>
                <a:cs typeface="+mn-cs"/>
              </a:rPr>
              <a:t>Usted</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puede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llevar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una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cantimplora</a:t>
            </a:r>
            <a:r>
              <a:rPr lang="en-US" sz="1200" kern="1200" dirty="0" smtClean="0">
                <a:solidFill>
                  <a:schemeClr val="tx1"/>
                </a:solidFill>
                <a:effectLst/>
                <a:latin typeface="+mn-lt"/>
                <a:ea typeface="+mn-ea"/>
                <a:cs typeface="+mn-cs"/>
              </a:rPr>
              <a:t> al campo o al </a:t>
            </a:r>
            <a:r>
              <a:rPr lang="en-US" sz="1200" kern="1200" dirty="0" err="1" smtClean="0">
                <a:solidFill>
                  <a:schemeClr val="tx1"/>
                </a:solidFill>
                <a:effectLst/>
                <a:latin typeface="+mn-lt"/>
                <a:ea typeface="+mn-ea"/>
                <a:cs typeface="+mn-cs"/>
              </a:rPr>
              <a:t>huerto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siempre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esté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limpia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tenga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una</a:t>
            </a:r>
            <a:r>
              <a:rPr lang="en-US" sz="1200" kern="1200" dirty="0" smtClean="0">
                <a:solidFill>
                  <a:schemeClr val="tx1"/>
                </a:solidFill>
                <a:effectLst/>
                <a:latin typeface="+mn-lt"/>
                <a:ea typeface="+mn-ea"/>
                <a:cs typeface="+mn-cs"/>
              </a:rPr>
              <a:t> tapa y </a:t>
            </a:r>
            <a:r>
              <a:rPr lang="en-US" sz="1200" kern="1200" dirty="0" err="1" smtClean="0">
                <a:solidFill>
                  <a:schemeClr val="tx1"/>
                </a:solidFill>
                <a:effectLst/>
                <a:latin typeface="+mn-lt"/>
                <a:ea typeface="+mn-ea"/>
                <a:cs typeface="+mn-cs"/>
              </a:rPr>
              <a:t>usted</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tenga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cuidado</a:t>
            </a:r>
            <a:r>
              <a:rPr lang="en-US" sz="1200" kern="1200" dirty="0" smtClean="0">
                <a:solidFill>
                  <a:schemeClr val="tx1"/>
                </a:solidFill>
                <a:effectLst/>
                <a:latin typeface="+mn-lt"/>
                <a:ea typeface="+mn-ea"/>
                <a:cs typeface="+mn-cs"/>
              </a:rPr>
              <a:t> para no </a:t>
            </a:r>
            <a:r>
              <a:rPr lang="en-US" sz="1200" kern="1200" dirty="0" err="1" smtClean="0">
                <a:solidFill>
                  <a:schemeClr val="tx1"/>
                </a:solidFill>
                <a:effectLst/>
                <a:latin typeface="+mn-lt"/>
                <a:ea typeface="+mn-ea"/>
                <a:cs typeface="+mn-cs"/>
              </a:rPr>
              <a:t>derramarla</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9FA4CA0-3A4C-4F7B-9D87-781CD97056DE}" type="slidenum">
              <a:rPr lang="en-US" smtClean="0"/>
              <a:t>30</a:t>
            </a:fld>
            <a:endParaRPr lang="en-US"/>
          </a:p>
        </p:txBody>
      </p:sp>
    </p:spTree>
    <p:extLst>
      <p:ext uri="{BB962C8B-B14F-4D97-AF65-F5344CB8AC3E}">
        <p14:creationId xmlns:p14="http://schemas.microsoft.com/office/powerpoint/2010/main" val="8070617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kern="1200" dirty="0" smtClean="0">
                <a:solidFill>
                  <a:schemeClr val="tx1"/>
                </a:solidFill>
                <a:effectLst/>
                <a:latin typeface="+mn-lt"/>
                <a:ea typeface="+mn-ea"/>
                <a:cs typeface="+mn-cs"/>
              </a:rPr>
              <a:t>Use the harvest containers provided for you. They should only be used to hold produce—never to carry chemicals, tools, food, or personal items. Never stand in a container or use one as a stool or chair. </a:t>
            </a:r>
          </a:p>
          <a:p>
            <a:pPr rtl="0"/>
            <a:endParaRPr lang="en-US" sz="1200" kern="1200" dirty="0" smtClean="0">
              <a:solidFill>
                <a:schemeClr val="tx1"/>
              </a:solidFill>
              <a:effectLst/>
              <a:latin typeface="+mn-lt"/>
              <a:ea typeface="+mn-ea"/>
              <a:cs typeface="+mn-cs"/>
            </a:endParaRPr>
          </a:p>
          <a:p>
            <a:pPr rtl="0"/>
            <a:r>
              <a:rPr lang="en-US" sz="1200" kern="1200" dirty="0" err="1" smtClean="0">
                <a:solidFill>
                  <a:schemeClr val="tx1"/>
                </a:solidFill>
                <a:effectLst/>
                <a:latin typeface="+mn-lt"/>
                <a:ea typeface="+mn-ea"/>
                <a:cs typeface="+mn-cs"/>
              </a:rPr>
              <a:t>Utilice</a:t>
            </a:r>
            <a:r>
              <a:rPr lang="en-US" sz="1200" kern="1200" dirty="0" smtClean="0">
                <a:solidFill>
                  <a:schemeClr val="tx1"/>
                </a:solidFill>
                <a:effectLst/>
                <a:latin typeface="+mn-lt"/>
                <a:ea typeface="+mn-ea"/>
                <a:cs typeface="+mn-cs"/>
              </a:rPr>
              <a:t> los </a:t>
            </a:r>
            <a:r>
              <a:rPr lang="en-US" sz="1200" kern="1200" dirty="0" err="1" smtClean="0">
                <a:solidFill>
                  <a:schemeClr val="tx1"/>
                </a:solidFill>
                <a:effectLst/>
                <a:latin typeface="+mn-lt"/>
                <a:ea typeface="+mn-ea"/>
                <a:cs typeface="+mn-cs"/>
              </a:rPr>
              <a:t>contenedores</a:t>
            </a:r>
            <a:r>
              <a:rPr lang="en-US" sz="1200" kern="1200" dirty="0" smtClean="0">
                <a:solidFill>
                  <a:schemeClr val="tx1"/>
                </a:solidFill>
                <a:effectLst/>
                <a:latin typeface="+mn-lt"/>
                <a:ea typeface="+mn-ea"/>
                <a:cs typeface="+mn-cs"/>
              </a:rPr>
              <a:t> o </a:t>
            </a:r>
            <a:r>
              <a:rPr lang="en-US" sz="1200" kern="1200" dirty="0" err="1" smtClean="0">
                <a:solidFill>
                  <a:schemeClr val="tx1"/>
                </a:solidFill>
                <a:effectLst/>
                <a:latin typeface="+mn-lt"/>
                <a:ea typeface="+mn-ea"/>
                <a:cs typeface="+mn-cs"/>
              </a:rPr>
              <a:t>envases</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cosecha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que</a:t>
            </a:r>
            <a:r>
              <a:rPr lang="en-US" sz="1200" kern="1200" dirty="0" smtClean="0">
                <a:solidFill>
                  <a:schemeClr val="tx1"/>
                </a:solidFill>
                <a:effectLst/>
                <a:latin typeface="+mn-lt"/>
                <a:ea typeface="+mn-ea"/>
                <a:cs typeface="+mn-cs"/>
              </a:rPr>
              <a:t> le </a:t>
            </a:r>
            <a:r>
              <a:rPr lang="en-US" sz="1200" kern="1200" dirty="0" err="1" smtClean="0">
                <a:solidFill>
                  <a:schemeClr val="tx1"/>
                </a:solidFill>
                <a:effectLst/>
                <a:latin typeface="+mn-lt"/>
                <a:ea typeface="+mn-ea"/>
                <a:cs typeface="+mn-cs"/>
              </a:rPr>
              <a:t>proporcionen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Estos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sólo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deben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ser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utilizados</a:t>
            </a:r>
            <a:r>
              <a:rPr lang="en-US" sz="1200" kern="1200" dirty="0" smtClean="0">
                <a:solidFill>
                  <a:schemeClr val="tx1"/>
                </a:solidFill>
                <a:effectLst/>
                <a:latin typeface="+mn-lt"/>
                <a:ea typeface="+mn-ea"/>
                <a:cs typeface="+mn-cs"/>
              </a:rPr>
              <a:t> para </a:t>
            </a:r>
            <a:r>
              <a:rPr lang="en-US" sz="1200" kern="1200" dirty="0" err="1" smtClean="0">
                <a:solidFill>
                  <a:schemeClr val="tx1"/>
                </a:solidFill>
                <a:effectLst/>
                <a:latin typeface="+mn-lt"/>
                <a:ea typeface="+mn-ea"/>
                <a:cs typeface="+mn-cs"/>
              </a:rPr>
              <a:t>contener</a:t>
            </a:r>
            <a:r>
              <a:rPr lang="en-US" sz="1200" kern="1200" dirty="0" smtClean="0">
                <a:solidFill>
                  <a:schemeClr val="tx1"/>
                </a:solidFill>
                <a:effectLst/>
                <a:latin typeface="+mn-lt"/>
                <a:ea typeface="+mn-ea"/>
                <a:cs typeface="+mn-cs"/>
              </a:rPr>
              <a:t> el </a:t>
            </a:r>
            <a:r>
              <a:rPr lang="en-US" sz="1200" kern="1200" dirty="0" err="1" smtClean="0">
                <a:solidFill>
                  <a:schemeClr val="tx1"/>
                </a:solidFill>
                <a:effectLst/>
                <a:latin typeface="+mn-lt"/>
                <a:ea typeface="+mn-ea"/>
                <a:cs typeface="+mn-cs"/>
              </a:rPr>
              <a:t>producto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nunca</a:t>
            </a:r>
            <a:r>
              <a:rPr lang="en-US" sz="1200" kern="1200" dirty="0" smtClean="0">
                <a:solidFill>
                  <a:schemeClr val="tx1"/>
                </a:solidFill>
                <a:effectLst/>
                <a:latin typeface="+mn-lt"/>
                <a:ea typeface="+mn-ea"/>
                <a:cs typeface="+mn-cs"/>
              </a:rPr>
              <a:t> para </a:t>
            </a:r>
            <a:r>
              <a:rPr lang="en-US" sz="1200" kern="1200" dirty="0" err="1" smtClean="0">
                <a:solidFill>
                  <a:schemeClr val="tx1"/>
                </a:solidFill>
                <a:effectLst/>
                <a:latin typeface="+mn-lt"/>
                <a:ea typeface="+mn-ea"/>
                <a:cs typeface="+mn-cs"/>
              </a:rPr>
              <a:t>llevar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sustancias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químicas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herramientas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alimentos</a:t>
            </a:r>
            <a:r>
              <a:rPr lang="en-US" sz="1200" kern="1200" dirty="0" smtClean="0">
                <a:solidFill>
                  <a:schemeClr val="tx1"/>
                </a:solidFill>
                <a:effectLst/>
                <a:latin typeface="+mn-lt"/>
                <a:ea typeface="+mn-ea"/>
                <a:cs typeface="+mn-cs"/>
              </a:rPr>
              <a:t> o </a:t>
            </a:r>
            <a:r>
              <a:rPr lang="en-US" sz="1200" kern="1200" dirty="0" err="1" smtClean="0">
                <a:solidFill>
                  <a:schemeClr val="tx1"/>
                </a:solidFill>
                <a:effectLst/>
                <a:latin typeface="+mn-lt"/>
                <a:ea typeface="+mn-ea"/>
                <a:cs typeface="+mn-cs"/>
              </a:rPr>
              <a:t>artículos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personales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Nunca</a:t>
            </a:r>
            <a:r>
              <a:rPr lang="en-US" sz="1200" kern="1200" dirty="0" smtClean="0">
                <a:solidFill>
                  <a:schemeClr val="tx1"/>
                </a:solidFill>
                <a:effectLst/>
                <a:latin typeface="+mn-lt"/>
                <a:ea typeface="+mn-ea"/>
                <a:cs typeface="+mn-cs"/>
              </a:rPr>
              <a:t> se </a:t>
            </a:r>
            <a:r>
              <a:rPr lang="en-US" sz="1200" kern="1200" dirty="0" err="1" smtClean="0">
                <a:solidFill>
                  <a:schemeClr val="tx1"/>
                </a:solidFill>
                <a:effectLst/>
                <a:latin typeface="+mn-lt"/>
                <a:ea typeface="+mn-ea"/>
                <a:cs typeface="+mn-cs"/>
              </a:rPr>
              <a:t>suba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sobre</a:t>
            </a:r>
            <a:r>
              <a:rPr lang="en-US" sz="1200" kern="1200" dirty="0" smtClean="0">
                <a:solidFill>
                  <a:schemeClr val="tx1"/>
                </a:solidFill>
                <a:effectLst/>
                <a:latin typeface="+mn-lt"/>
                <a:ea typeface="+mn-ea"/>
                <a:cs typeface="+mn-cs"/>
              </a:rPr>
              <a:t> un </a:t>
            </a:r>
            <a:r>
              <a:rPr lang="en-US" sz="1200" kern="1200" dirty="0" err="1" smtClean="0">
                <a:solidFill>
                  <a:schemeClr val="tx1"/>
                </a:solidFill>
                <a:effectLst/>
                <a:latin typeface="+mn-lt"/>
                <a:ea typeface="+mn-ea"/>
                <a:cs typeface="+mn-cs"/>
              </a:rPr>
              <a:t>contenedor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ni</a:t>
            </a:r>
            <a:r>
              <a:rPr lang="en-US" sz="1200" kern="1200" dirty="0" smtClean="0">
                <a:solidFill>
                  <a:schemeClr val="tx1"/>
                </a:solidFill>
                <a:effectLst/>
                <a:latin typeface="+mn-lt"/>
                <a:ea typeface="+mn-ea"/>
                <a:cs typeface="+mn-cs"/>
              </a:rPr>
              <a:t> lo </a:t>
            </a:r>
            <a:r>
              <a:rPr lang="en-US" sz="1200" kern="1200" dirty="0" err="1" smtClean="0">
                <a:solidFill>
                  <a:schemeClr val="tx1"/>
                </a:solidFill>
                <a:effectLst/>
                <a:latin typeface="+mn-lt"/>
                <a:ea typeface="+mn-ea"/>
                <a:cs typeface="+mn-cs"/>
              </a:rPr>
              <a:t>utilice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como</a:t>
            </a:r>
            <a:r>
              <a:rPr lang="en-US" sz="1200" kern="1200" dirty="0" smtClean="0">
                <a:solidFill>
                  <a:schemeClr val="tx1"/>
                </a:solidFill>
                <a:effectLst/>
                <a:latin typeface="+mn-lt"/>
                <a:ea typeface="+mn-ea"/>
                <a:cs typeface="+mn-cs"/>
              </a:rPr>
              <a:t> un </a:t>
            </a:r>
            <a:r>
              <a:rPr lang="en-US" sz="1200" kern="1200" dirty="0" err="1" smtClean="0">
                <a:solidFill>
                  <a:schemeClr val="tx1"/>
                </a:solidFill>
                <a:effectLst/>
                <a:latin typeface="+mn-lt"/>
                <a:ea typeface="+mn-ea"/>
                <a:cs typeface="+mn-cs"/>
              </a:rPr>
              <a:t>taburete</a:t>
            </a:r>
            <a:r>
              <a:rPr lang="en-US" sz="1200" kern="1200" dirty="0" smtClean="0">
                <a:solidFill>
                  <a:schemeClr val="tx1"/>
                </a:solidFill>
                <a:effectLst/>
                <a:latin typeface="+mn-lt"/>
                <a:ea typeface="+mn-ea"/>
                <a:cs typeface="+mn-cs"/>
              </a:rPr>
              <a:t> o </a:t>
            </a:r>
            <a:r>
              <a:rPr lang="en-US" sz="1200" kern="1200" dirty="0" err="1" smtClean="0">
                <a:solidFill>
                  <a:schemeClr val="tx1"/>
                </a:solidFill>
                <a:effectLst/>
                <a:latin typeface="+mn-lt"/>
                <a:ea typeface="+mn-ea"/>
                <a:cs typeface="+mn-cs"/>
              </a:rPr>
              <a:t>silla</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F9FA4CA0-3A4C-4F7B-9D87-781CD97056DE}" type="slidenum">
              <a:rPr lang="en-US" smtClean="0"/>
              <a:t>32</a:t>
            </a:fld>
            <a:endParaRPr lang="en-US"/>
          </a:p>
        </p:txBody>
      </p:sp>
    </p:spTree>
    <p:extLst>
      <p:ext uri="{BB962C8B-B14F-4D97-AF65-F5344CB8AC3E}">
        <p14:creationId xmlns:p14="http://schemas.microsoft.com/office/powerpoint/2010/main" val="32203905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kern="1200" dirty="0" smtClean="0">
                <a:solidFill>
                  <a:schemeClr val="tx1"/>
                </a:solidFill>
                <a:effectLst/>
                <a:latin typeface="+mn-lt"/>
                <a:ea typeface="+mn-ea"/>
                <a:cs typeface="+mn-cs"/>
              </a:rPr>
              <a:t>Before using harvest containers, inspect them to make sure they are clean and in good shape. Do not use a container if it is heavily soiled. If you see splinters, cracks, or exposed nails that could hurt you or damage the product, get a new container and report the situation to your supervisor. Are there any questions about how to prevent accidental contamination in production areas?</a:t>
            </a:r>
          </a:p>
          <a:p>
            <a:pPr rtl="0"/>
            <a:endParaRPr lang="en-US" sz="1200" kern="1200" dirty="0" smtClean="0">
              <a:solidFill>
                <a:schemeClr val="tx1"/>
              </a:solidFill>
              <a:effectLst/>
              <a:latin typeface="+mn-lt"/>
              <a:ea typeface="+mn-ea"/>
              <a:cs typeface="+mn-cs"/>
            </a:endParaRPr>
          </a:p>
          <a:p>
            <a:pPr rtl="0"/>
            <a:r>
              <a:rPr lang="en-US" sz="1200" kern="1200" dirty="0" smtClean="0">
                <a:solidFill>
                  <a:schemeClr val="tx1"/>
                </a:solidFill>
                <a:effectLst/>
                <a:latin typeface="+mn-lt"/>
                <a:ea typeface="+mn-ea"/>
                <a:cs typeface="+mn-cs"/>
              </a:rPr>
              <a:t>Antes de </a:t>
            </a:r>
            <a:r>
              <a:rPr lang="en-US" sz="1200" kern="1200" dirty="0" err="1" smtClean="0">
                <a:solidFill>
                  <a:schemeClr val="tx1"/>
                </a:solidFill>
                <a:effectLst/>
                <a:latin typeface="+mn-lt"/>
                <a:ea typeface="+mn-ea"/>
                <a:cs typeface="+mn-cs"/>
              </a:rPr>
              <a:t>utilizar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contenedores</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cosecha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inspecciónelos</a:t>
            </a:r>
            <a:r>
              <a:rPr lang="en-US" sz="1200" kern="1200" dirty="0" smtClean="0">
                <a:solidFill>
                  <a:schemeClr val="tx1"/>
                </a:solidFill>
                <a:effectLst/>
                <a:latin typeface="+mn-lt"/>
                <a:ea typeface="+mn-ea"/>
                <a:cs typeface="+mn-cs"/>
              </a:rPr>
              <a:t> para </a:t>
            </a:r>
            <a:r>
              <a:rPr lang="en-US" sz="1200" kern="1200" dirty="0" err="1" smtClean="0">
                <a:solidFill>
                  <a:schemeClr val="tx1"/>
                </a:solidFill>
                <a:effectLst/>
                <a:latin typeface="+mn-lt"/>
                <a:ea typeface="+mn-ea"/>
                <a:cs typeface="+mn-cs"/>
              </a:rPr>
              <a:t>asegurarse</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que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están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limpios</a:t>
            </a:r>
            <a:r>
              <a:rPr lang="en-US" sz="1200" kern="1200" dirty="0" smtClean="0">
                <a:solidFill>
                  <a:schemeClr val="tx1"/>
                </a:solidFill>
                <a:effectLst/>
                <a:latin typeface="+mn-lt"/>
                <a:ea typeface="+mn-ea"/>
                <a:cs typeface="+mn-cs"/>
              </a:rPr>
              <a:t> y en </a:t>
            </a:r>
            <a:r>
              <a:rPr lang="en-US" sz="1200" kern="1200" dirty="0" err="1" smtClean="0">
                <a:solidFill>
                  <a:schemeClr val="tx1"/>
                </a:solidFill>
                <a:effectLst/>
                <a:latin typeface="+mn-lt"/>
                <a:ea typeface="+mn-ea"/>
                <a:cs typeface="+mn-cs"/>
              </a:rPr>
              <a:t>buena</a:t>
            </a:r>
            <a:r>
              <a:rPr lang="en-US" sz="1200" kern="1200" dirty="0" smtClean="0">
                <a:solidFill>
                  <a:schemeClr val="tx1"/>
                </a:solidFill>
                <a:effectLst/>
                <a:latin typeface="+mn-lt"/>
                <a:ea typeface="+mn-ea"/>
                <a:cs typeface="+mn-cs"/>
              </a:rPr>
              <a:t> forma. No </a:t>
            </a:r>
            <a:r>
              <a:rPr lang="en-US" sz="1200" kern="1200" dirty="0" err="1" smtClean="0">
                <a:solidFill>
                  <a:schemeClr val="tx1"/>
                </a:solidFill>
                <a:effectLst/>
                <a:latin typeface="+mn-lt"/>
                <a:ea typeface="+mn-ea"/>
                <a:cs typeface="+mn-cs"/>
              </a:rPr>
              <a:t>utilice</a:t>
            </a:r>
            <a:r>
              <a:rPr lang="en-US" sz="1200" kern="1200" dirty="0" smtClean="0">
                <a:solidFill>
                  <a:schemeClr val="tx1"/>
                </a:solidFill>
                <a:effectLst/>
                <a:latin typeface="+mn-lt"/>
                <a:ea typeface="+mn-ea"/>
                <a:cs typeface="+mn-cs"/>
              </a:rPr>
              <a:t> un </a:t>
            </a:r>
            <a:r>
              <a:rPr lang="en-US" sz="1200" kern="1200" dirty="0" err="1" smtClean="0">
                <a:solidFill>
                  <a:schemeClr val="tx1"/>
                </a:solidFill>
                <a:effectLst/>
                <a:latin typeface="+mn-lt"/>
                <a:ea typeface="+mn-ea"/>
                <a:cs typeface="+mn-cs"/>
              </a:rPr>
              <a:t>contenedor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está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muy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sucio</a:t>
            </a:r>
            <a:r>
              <a:rPr lang="en-US" sz="1200" kern="1200" dirty="0" smtClean="0">
                <a:solidFill>
                  <a:schemeClr val="tx1"/>
                </a:solidFill>
                <a:effectLst/>
                <a:latin typeface="+mn-lt"/>
                <a:ea typeface="+mn-ea"/>
                <a:cs typeface="+mn-cs"/>
              </a:rPr>
              <a:t>. Si </a:t>
            </a:r>
            <a:r>
              <a:rPr lang="en-US" sz="1200" kern="1200" dirty="0" err="1" smtClean="0">
                <a:solidFill>
                  <a:schemeClr val="tx1"/>
                </a:solidFill>
                <a:effectLst/>
                <a:latin typeface="+mn-lt"/>
                <a:ea typeface="+mn-ea"/>
                <a:cs typeface="+mn-cs"/>
              </a:rPr>
              <a:t>usted</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astillas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grietas</a:t>
            </a:r>
            <a:r>
              <a:rPr lang="en-US" sz="1200" kern="1200" dirty="0" smtClean="0">
                <a:solidFill>
                  <a:schemeClr val="tx1"/>
                </a:solidFill>
                <a:effectLst/>
                <a:latin typeface="+mn-lt"/>
                <a:ea typeface="+mn-ea"/>
                <a:cs typeface="+mn-cs"/>
              </a:rPr>
              <a:t> o </a:t>
            </a:r>
            <a:r>
              <a:rPr lang="en-US" sz="1200" kern="1200" dirty="0" err="1" smtClean="0">
                <a:solidFill>
                  <a:schemeClr val="tx1"/>
                </a:solidFill>
                <a:effectLst/>
                <a:latin typeface="+mn-lt"/>
                <a:ea typeface="+mn-ea"/>
                <a:cs typeface="+mn-cs"/>
              </a:rPr>
              <a:t>clavos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expuestos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podrían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hacerle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daño</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usted</a:t>
            </a:r>
            <a:r>
              <a:rPr lang="en-US" sz="1200" kern="1200" dirty="0" smtClean="0">
                <a:solidFill>
                  <a:schemeClr val="tx1"/>
                </a:solidFill>
                <a:effectLst/>
                <a:latin typeface="+mn-lt"/>
                <a:ea typeface="+mn-ea"/>
                <a:cs typeface="+mn-cs"/>
              </a:rPr>
              <a:t> o </a:t>
            </a:r>
            <a:r>
              <a:rPr lang="en-US" sz="1200" kern="1200" dirty="0" err="1" smtClean="0">
                <a:solidFill>
                  <a:schemeClr val="tx1"/>
                </a:solidFill>
                <a:effectLst/>
                <a:latin typeface="+mn-lt"/>
                <a:ea typeface="+mn-ea"/>
                <a:cs typeface="+mn-cs"/>
              </a:rPr>
              <a:t>dañar</a:t>
            </a:r>
            <a:r>
              <a:rPr lang="en-US" sz="1200" kern="1200" dirty="0" smtClean="0">
                <a:solidFill>
                  <a:schemeClr val="tx1"/>
                </a:solidFill>
                <a:effectLst/>
                <a:latin typeface="+mn-lt"/>
                <a:ea typeface="+mn-ea"/>
                <a:cs typeface="+mn-cs"/>
              </a:rPr>
              <a:t> el </a:t>
            </a:r>
            <a:r>
              <a:rPr lang="en-US" sz="1200" kern="1200" dirty="0" err="1" smtClean="0">
                <a:solidFill>
                  <a:schemeClr val="tx1"/>
                </a:solidFill>
                <a:effectLst/>
                <a:latin typeface="+mn-lt"/>
                <a:ea typeface="+mn-ea"/>
                <a:cs typeface="+mn-cs"/>
              </a:rPr>
              <a:t>producto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obtenga</a:t>
            </a:r>
            <a:r>
              <a:rPr lang="en-US" sz="1200" kern="1200" dirty="0" smtClean="0">
                <a:solidFill>
                  <a:schemeClr val="tx1"/>
                </a:solidFill>
                <a:effectLst/>
                <a:latin typeface="+mn-lt"/>
                <a:ea typeface="+mn-ea"/>
                <a:cs typeface="+mn-cs"/>
              </a:rPr>
              <a:t> un </a:t>
            </a:r>
            <a:r>
              <a:rPr lang="en-US" sz="1200" kern="1200" dirty="0" err="1" smtClean="0">
                <a:solidFill>
                  <a:schemeClr val="tx1"/>
                </a:solidFill>
                <a:effectLst/>
                <a:latin typeface="+mn-lt"/>
                <a:ea typeface="+mn-ea"/>
                <a:cs typeface="+mn-cs"/>
              </a:rPr>
              <a:t>contenedor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nuevo</a:t>
            </a:r>
            <a:r>
              <a:rPr lang="en-US" sz="1200" kern="1200" dirty="0" smtClean="0">
                <a:solidFill>
                  <a:schemeClr val="tx1"/>
                </a:solidFill>
                <a:effectLst/>
                <a:latin typeface="+mn-lt"/>
                <a:ea typeface="+mn-ea"/>
                <a:cs typeface="+mn-cs"/>
              </a:rPr>
              <a:t> y </a:t>
            </a:r>
            <a:r>
              <a:rPr lang="en-US" sz="1200" kern="1200" dirty="0" err="1" smtClean="0">
                <a:solidFill>
                  <a:schemeClr val="tx1"/>
                </a:solidFill>
                <a:effectLst/>
                <a:latin typeface="+mn-lt"/>
                <a:ea typeface="+mn-ea"/>
                <a:cs typeface="+mn-cs"/>
              </a:rPr>
              <a:t>notifíquele</a:t>
            </a:r>
            <a:r>
              <a:rPr lang="en-US" sz="1200" kern="1200" dirty="0" smtClean="0">
                <a:solidFill>
                  <a:schemeClr val="tx1"/>
                </a:solidFill>
                <a:effectLst/>
                <a:latin typeface="+mn-lt"/>
                <a:ea typeface="+mn-ea"/>
                <a:cs typeface="+mn-cs"/>
              </a:rPr>
              <a:t> la </a:t>
            </a:r>
            <a:r>
              <a:rPr lang="en-US" sz="1200" kern="1200" dirty="0" err="1" smtClean="0">
                <a:solidFill>
                  <a:schemeClr val="tx1"/>
                </a:solidFill>
                <a:effectLst/>
                <a:latin typeface="+mn-lt"/>
                <a:ea typeface="+mn-ea"/>
                <a:cs typeface="+mn-cs"/>
              </a:rPr>
              <a:t>situación</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su</a:t>
            </a:r>
            <a:r>
              <a:rPr lang="en-US" sz="1200" kern="1200" dirty="0" smtClean="0">
                <a:solidFill>
                  <a:schemeClr val="tx1"/>
                </a:solidFill>
                <a:effectLst/>
                <a:latin typeface="+mn-lt"/>
                <a:ea typeface="+mn-ea"/>
                <a:cs typeface="+mn-cs"/>
              </a:rPr>
              <a:t> supervisor. ¿Hay </a:t>
            </a:r>
            <a:r>
              <a:rPr lang="en-US" sz="1200" kern="1200" dirty="0" err="1" smtClean="0">
                <a:solidFill>
                  <a:schemeClr val="tx1"/>
                </a:solidFill>
                <a:effectLst/>
                <a:latin typeface="+mn-lt"/>
                <a:ea typeface="+mn-ea"/>
                <a:cs typeface="+mn-cs"/>
              </a:rPr>
              <a:t>preguntas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acerca</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cómo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prevenir</a:t>
            </a:r>
            <a:r>
              <a:rPr lang="en-US" sz="1200" kern="1200" dirty="0" smtClean="0">
                <a:solidFill>
                  <a:schemeClr val="tx1"/>
                </a:solidFill>
                <a:effectLst/>
                <a:latin typeface="+mn-lt"/>
                <a:ea typeface="+mn-ea"/>
                <a:cs typeface="+mn-cs"/>
              </a:rPr>
              <a:t> la </a:t>
            </a:r>
            <a:r>
              <a:rPr lang="en-US" sz="1200" kern="1200" dirty="0" err="1" smtClean="0">
                <a:solidFill>
                  <a:schemeClr val="tx1"/>
                </a:solidFill>
                <a:effectLst/>
                <a:latin typeface="+mn-lt"/>
                <a:ea typeface="+mn-ea"/>
                <a:cs typeface="+mn-cs"/>
              </a:rPr>
              <a:t>contaminación</a:t>
            </a:r>
            <a:r>
              <a:rPr lang="en-US" sz="1200" kern="1200" dirty="0" smtClean="0">
                <a:solidFill>
                  <a:schemeClr val="tx1"/>
                </a:solidFill>
                <a:effectLst/>
                <a:latin typeface="+mn-lt"/>
                <a:ea typeface="+mn-ea"/>
                <a:cs typeface="+mn-cs"/>
              </a:rPr>
              <a:t> accidental en </a:t>
            </a:r>
            <a:r>
              <a:rPr lang="en-US" sz="1200" kern="1200" dirty="0" err="1" smtClean="0">
                <a:solidFill>
                  <a:schemeClr val="tx1"/>
                </a:solidFill>
                <a:effectLst/>
                <a:latin typeface="+mn-lt"/>
                <a:ea typeface="+mn-ea"/>
                <a:cs typeface="+mn-cs"/>
              </a:rPr>
              <a:t>las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áreas</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producción</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F9FA4CA0-3A4C-4F7B-9D87-781CD97056DE}" type="slidenum">
              <a:rPr lang="en-US" smtClean="0"/>
              <a:t>34</a:t>
            </a:fld>
            <a:endParaRPr lang="en-US"/>
          </a:p>
        </p:txBody>
      </p:sp>
    </p:spTree>
    <p:extLst>
      <p:ext uri="{BB962C8B-B14F-4D97-AF65-F5344CB8AC3E}">
        <p14:creationId xmlns:p14="http://schemas.microsoft.com/office/powerpoint/2010/main" val="19206969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kern="1200" dirty="0" smtClean="0">
                <a:solidFill>
                  <a:schemeClr val="tx1"/>
                </a:solidFill>
                <a:effectLst/>
                <a:latin typeface="+mn-lt"/>
                <a:ea typeface="+mn-ea"/>
                <a:cs typeface="+mn-cs"/>
              </a:rPr>
              <a:t>We’re just about done. Let’s review some of the points we talked about.</a:t>
            </a:r>
          </a:p>
          <a:p>
            <a:pPr rtl="0"/>
            <a:r>
              <a:rPr lang="en-US" sz="1200" kern="1200" dirty="0" smtClean="0">
                <a:solidFill>
                  <a:schemeClr val="tx1"/>
                </a:solidFill>
                <a:effectLst/>
                <a:latin typeface="+mn-lt"/>
                <a:ea typeface="+mn-ea"/>
                <a:cs typeface="+mn-cs"/>
              </a:rPr>
              <a:t>1.Keep clean and healthy.</a:t>
            </a:r>
          </a:p>
          <a:p>
            <a:pPr rtl="0"/>
            <a:r>
              <a:rPr lang="en-US" sz="1200" kern="1200" dirty="0" smtClean="0">
                <a:solidFill>
                  <a:schemeClr val="tx1"/>
                </a:solidFill>
                <a:effectLst/>
                <a:latin typeface="+mn-lt"/>
                <a:ea typeface="+mn-ea"/>
                <a:cs typeface="+mn-cs"/>
              </a:rPr>
              <a:t>2.Wash your hands when they become soiled. </a:t>
            </a:r>
          </a:p>
          <a:p>
            <a:pPr rtl="0"/>
            <a:r>
              <a:rPr lang="en-US" sz="1200" kern="1200" dirty="0" smtClean="0">
                <a:solidFill>
                  <a:schemeClr val="tx1"/>
                </a:solidFill>
                <a:effectLst/>
                <a:latin typeface="+mn-lt"/>
                <a:ea typeface="+mn-ea"/>
                <a:cs typeface="+mn-cs"/>
              </a:rPr>
              <a:t>3.Use toilet facilities, equipment, and containers correctly to prevent contamination.</a:t>
            </a:r>
          </a:p>
          <a:p>
            <a:pPr rtl="0"/>
            <a:r>
              <a:rPr lang="en-US" sz="1200" kern="1200" dirty="0" smtClean="0">
                <a:solidFill>
                  <a:schemeClr val="tx1"/>
                </a:solidFill>
                <a:effectLst/>
                <a:latin typeface="+mn-lt"/>
                <a:ea typeface="+mn-ea"/>
                <a:cs typeface="+mn-cs"/>
              </a:rPr>
              <a:t>4.Report any instances of product contamination or conditions that may increase the risk of contamination.</a:t>
            </a:r>
          </a:p>
          <a:p>
            <a:pPr rtl="0"/>
            <a:r>
              <a:rPr lang="en-US" sz="1200" kern="1200" dirty="0" smtClean="0">
                <a:solidFill>
                  <a:schemeClr val="tx1"/>
                </a:solidFill>
                <a:effectLst/>
                <a:latin typeface="+mn-lt"/>
                <a:ea typeface="+mn-ea"/>
                <a:cs typeface="+mn-cs"/>
              </a:rPr>
              <a:t>Remember, by working together to keep our products safe, we are protecting the consumer and our jobs. </a:t>
            </a:r>
          </a:p>
          <a:p>
            <a:pPr rtl="0"/>
            <a:r>
              <a:rPr lang="en-US" sz="1200" kern="1200" dirty="0" smtClean="0">
                <a:solidFill>
                  <a:schemeClr val="tx1"/>
                </a:solidFill>
                <a:effectLst/>
                <a:latin typeface="+mn-lt"/>
                <a:ea typeface="+mn-ea"/>
                <a:cs typeface="+mn-cs"/>
              </a:rPr>
              <a:t>Does anyone have any questions?</a:t>
            </a:r>
          </a:p>
          <a:p>
            <a:pPr rtl="0"/>
            <a:endParaRPr lang="en-US" sz="1200" kern="1200" dirty="0" smtClean="0">
              <a:solidFill>
                <a:schemeClr val="tx1"/>
              </a:solidFill>
              <a:effectLst/>
              <a:latin typeface="+mn-lt"/>
              <a:ea typeface="+mn-ea"/>
              <a:cs typeface="+mn-cs"/>
            </a:endParaRPr>
          </a:p>
          <a:p>
            <a:pPr rtl="0"/>
            <a:r>
              <a:rPr lang="en-US" sz="1200" kern="1200" dirty="0" err="1" smtClean="0">
                <a:solidFill>
                  <a:schemeClr val="tx1"/>
                </a:solidFill>
                <a:effectLst/>
                <a:latin typeface="+mn-lt"/>
                <a:ea typeface="+mn-ea"/>
                <a:cs typeface="+mn-cs"/>
              </a:rPr>
              <a:t>Estamos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casi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por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terminar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pero</a:t>
            </a:r>
            <a:r>
              <a:rPr lang="en-US" sz="1200" kern="1200" dirty="0" smtClean="0">
                <a:solidFill>
                  <a:schemeClr val="tx1"/>
                </a:solidFill>
                <a:effectLst/>
                <a:latin typeface="+mn-lt"/>
                <a:ea typeface="+mn-ea"/>
                <a:cs typeface="+mn-cs"/>
              </a:rPr>
              <a:t> antes </a:t>
            </a:r>
            <a:r>
              <a:rPr lang="en-US" sz="1200" kern="1200" dirty="0" err="1" smtClean="0">
                <a:solidFill>
                  <a:schemeClr val="tx1"/>
                </a:solidFill>
                <a:effectLst/>
                <a:latin typeface="+mn-lt"/>
                <a:ea typeface="+mn-ea"/>
                <a:cs typeface="+mn-cs"/>
              </a:rPr>
              <a:t>vamos</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revisar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algunos</a:t>
            </a:r>
            <a:r>
              <a:rPr lang="en-US" sz="1200" kern="1200" dirty="0" smtClean="0">
                <a:solidFill>
                  <a:schemeClr val="tx1"/>
                </a:solidFill>
                <a:effectLst/>
                <a:latin typeface="+mn-lt"/>
                <a:ea typeface="+mn-ea"/>
                <a:cs typeface="+mn-cs"/>
              </a:rPr>
              <a:t> de los </a:t>
            </a:r>
            <a:r>
              <a:rPr lang="en-US" sz="1200" kern="1200" dirty="0" err="1" smtClean="0">
                <a:solidFill>
                  <a:schemeClr val="tx1"/>
                </a:solidFill>
                <a:effectLst/>
                <a:latin typeface="+mn-lt"/>
                <a:ea typeface="+mn-ea"/>
                <a:cs typeface="+mn-cs"/>
              </a:rPr>
              <a:t>puntos</a:t>
            </a:r>
            <a:r>
              <a:rPr lang="en-US" sz="1200" kern="1200" dirty="0" smtClean="0">
                <a:solidFill>
                  <a:schemeClr val="tx1"/>
                </a:solidFill>
                <a:effectLst/>
                <a:latin typeface="+mn-lt"/>
                <a:ea typeface="+mn-ea"/>
                <a:cs typeface="+mn-cs"/>
              </a:rPr>
              <a:t> de los </a:t>
            </a:r>
            <a:r>
              <a:rPr lang="en-US" sz="1200" kern="1200" dirty="0" err="1" smtClean="0">
                <a:solidFill>
                  <a:schemeClr val="tx1"/>
                </a:solidFill>
                <a:effectLst/>
                <a:latin typeface="+mn-lt"/>
                <a:ea typeface="+mn-ea"/>
                <a:cs typeface="+mn-cs"/>
              </a:rPr>
              <a:t>que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hablamos</a:t>
            </a:r>
            <a:r>
              <a:rPr lang="en-US" sz="1200" kern="1200" dirty="0" smtClean="0">
                <a:solidFill>
                  <a:schemeClr val="tx1"/>
                </a:solidFill>
                <a:effectLst/>
                <a:latin typeface="+mn-lt"/>
                <a:ea typeface="+mn-ea"/>
                <a:cs typeface="+mn-cs"/>
              </a:rPr>
              <a:t>.</a:t>
            </a:r>
          </a:p>
          <a:p>
            <a:pPr rtl="0"/>
            <a:r>
              <a:rPr lang="en-US" sz="1200" kern="1200" dirty="0" smtClean="0">
                <a:solidFill>
                  <a:schemeClr val="tx1"/>
                </a:solidFill>
                <a:effectLst/>
                <a:latin typeface="+mn-lt"/>
                <a:ea typeface="+mn-ea"/>
                <a:cs typeface="+mn-cs"/>
              </a:rPr>
              <a:t>1.Manténgase </a:t>
            </a:r>
            <a:r>
              <a:rPr lang="en-US" sz="1200" kern="1200" dirty="0" err="1" smtClean="0">
                <a:solidFill>
                  <a:schemeClr val="tx1"/>
                </a:solidFill>
                <a:effectLst/>
                <a:latin typeface="+mn-lt"/>
                <a:ea typeface="+mn-ea"/>
                <a:cs typeface="+mn-cs"/>
              </a:rPr>
              <a:t>limpio</a:t>
            </a:r>
            <a:r>
              <a:rPr lang="en-US" sz="1200" kern="1200" dirty="0" smtClean="0">
                <a:solidFill>
                  <a:schemeClr val="tx1"/>
                </a:solidFill>
                <a:effectLst/>
                <a:latin typeface="+mn-lt"/>
                <a:ea typeface="+mn-ea"/>
                <a:cs typeface="+mn-cs"/>
              </a:rPr>
              <a:t> y </a:t>
            </a:r>
            <a:r>
              <a:rPr lang="en-US" sz="1200" kern="1200" dirty="0" err="1" smtClean="0">
                <a:solidFill>
                  <a:schemeClr val="tx1"/>
                </a:solidFill>
                <a:effectLst/>
                <a:latin typeface="+mn-lt"/>
                <a:ea typeface="+mn-ea"/>
                <a:cs typeface="+mn-cs"/>
              </a:rPr>
              <a:t>sano</a:t>
            </a:r>
            <a:r>
              <a:rPr lang="en-US" sz="1200" kern="1200" dirty="0" smtClean="0">
                <a:solidFill>
                  <a:schemeClr val="tx1"/>
                </a:solidFill>
                <a:effectLst/>
                <a:latin typeface="+mn-lt"/>
                <a:ea typeface="+mn-ea"/>
                <a:cs typeface="+mn-cs"/>
              </a:rPr>
              <a:t>.</a:t>
            </a:r>
          </a:p>
          <a:p>
            <a:pPr rtl="0"/>
            <a:r>
              <a:rPr lang="en-US" sz="1200" kern="1200" dirty="0" smtClean="0">
                <a:solidFill>
                  <a:schemeClr val="tx1"/>
                </a:solidFill>
                <a:effectLst/>
                <a:latin typeface="+mn-lt"/>
                <a:ea typeface="+mn-ea"/>
                <a:cs typeface="+mn-cs"/>
              </a:rPr>
              <a:t>2.Lávese </a:t>
            </a:r>
            <a:r>
              <a:rPr lang="en-US" sz="1200" kern="1200" dirty="0" err="1" smtClean="0">
                <a:solidFill>
                  <a:schemeClr val="tx1"/>
                </a:solidFill>
                <a:effectLst/>
                <a:latin typeface="+mn-lt"/>
                <a:ea typeface="+mn-ea"/>
                <a:cs typeface="+mn-cs"/>
              </a:rPr>
              <a:t>las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manos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cuando</a:t>
            </a:r>
            <a:r>
              <a:rPr lang="en-US" sz="1200" kern="1200" dirty="0" smtClean="0">
                <a:solidFill>
                  <a:schemeClr val="tx1"/>
                </a:solidFill>
                <a:effectLst/>
                <a:latin typeface="+mn-lt"/>
                <a:ea typeface="+mn-ea"/>
                <a:cs typeface="+mn-cs"/>
              </a:rPr>
              <a:t> se </a:t>
            </a:r>
            <a:r>
              <a:rPr lang="en-US" sz="1200" kern="1200" dirty="0" err="1" smtClean="0">
                <a:solidFill>
                  <a:schemeClr val="tx1"/>
                </a:solidFill>
                <a:effectLst/>
                <a:latin typeface="+mn-lt"/>
                <a:ea typeface="+mn-ea"/>
                <a:cs typeface="+mn-cs"/>
              </a:rPr>
              <a:t>ensucien</a:t>
            </a:r>
            <a:r>
              <a:rPr lang="en-US" sz="1200" kern="1200" dirty="0" smtClean="0">
                <a:solidFill>
                  <a:schemeClr val="tx1"/>
                </a:solidFill>
                <a:effectLst/>
                <a:latin typeface="+mn-lt"/>
                <a:ea typeface="+mn-ea"/>
                <a:cs typeface="+mn-cs"/>
              </a:rPr>
              <a:t>.</a:t>
            </a:r>
          </a:p>
          <a:p>
            <a:pPr rtl="0"/>
            <a:r>
              <a:rPr lang="en-US" sz="1200" kern="1200" dirty="0" smtClean="0">
                <a:solidFill>
                  <a:schemeClr val="tx1"/>
                </a:solidFill>
                <a:effectLst/>
                <a:latin typeface="+mn-lt"/>
                <a:ea typeface="+mn-ea"/>
                <a:cs typeface="+mn-cs"/>
              </a:rPr>
              <a:t>3.Use los </a:t>
            </a:r>
            <a:r>
              <a:rPr lang="en-US" sz="1200" kern="1200" dirty="0" err="1" smtClean="0">
                <a:solidFill>
                  <a:schemeClr val="tx1"/>
                </a:solidFill>
                <a:effectLst/>
                <a:latin typeface="+mn-lt"/>
                <a:ea typeface="+mn-ea"/>
                <a:cs typeface="+mn-cs"/>
              </a:rPr>
              <a:t>servicios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sanitarios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equipo</a:t>
            </a:r>
            <a:r>
              <a:rPr lang="en-US" sz="1200" kern="1200" dirty="0" smtClean="0">
                <a:solidFill>
                  <a:schemeClr val="tx1"/>
                </a:solidFill>
                <a:effectLst/>
                <a:latin typeface="+mn-lt"/>
                <a:ea typeface="+mn-ea"/>
                <a:cs typeface="+mn-cs"/>
              </a:rPr>
              <a:t> y los </a:t>
            </a:r>
            <a:r>
              <a:rPr lang="en-US" sz="1200" kern="1200" dirty="0" err="1" smtClean="0">
                <a:solidFill>
                  <a:schemeClr val="tx1"/>
                </a:solidFill>
                <a:effectLst/>
                <a:latin typeface="+mn-lt"/>
                <a:ea typeface="+mn-ea"/>
                <a:cs typeface="+mn-cs"/>
              </a:rPr>
              <a:t>contenedores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correctamente</a:t>
            </a:r>
            <a:r>
              <a:rPr lang="en-US" sz="1200" kern="1200" dirty="0" smtClean="0">
                <a:solidFill>
                  <a:schemeClr val="tx1"/>
                </a:solidFill>
                <a:effectLst/>
                <a:latin typeface="+mn-lt"/>
                <a:ea typeface="+mn-ea"/>
                <a:cs typeface="+mn-cs"/>
              </a:rPr>
              <a:t> para </a:t>
            </a:r>
            <a:r>
              <a:rPr lang="en-US" sz="1200" kern="1200" dirty="0" err="1" smtClean="0">
                <a:solidFill>
                  <a:schemeClr val="tx1"/>
                </a:solidFill>
                <a:effectLst/>
                <a:latin typeface="+mn-lt"/>
                <a:ea typeface="+mn-ea"/>
                <a:cs typeface="+mn-cs"/>
              </a:rPr>
              <a:t>prevenir</a:t>
            </a:r>
            <a:r>
              <a:rPr lang="en-US" sz="1200" kern="1200" dirty="0" smtClean="0">
                <a:solidFill>
                  <a:schemeClr val="tx1"/>
                </a:solidFill>
                <a:effectLst/>
                <a:latin typeface="+mn-lt"/>
                <a:ea typeface="+mn-ea"/>
                <a:cs typeface="+mn-cs"/>
              </a:rPr>
              <a:t> la </a:t>
            </a:r>
            <a:r>
              <a:rPr lang="en-US" sz="1200" kern="1200" dirty="0" err="1" smtClean="0">
                <a:solidFill>
                  <a:schemeClr val="tx1"/>
                </a:solidFill>
                <a:effectLst/>
                <a:latin typeface="+mn-lt"/>
                <a:ea typeface="+mn-ea"/>
                <a:cs typeface="+mn-cs"/>
              </a:rPr>
              <a:t>contaminación</a:t>
            </a:r>
            <a:r>
              <a:rPr lang="en-US" sz="1200" kern="1200" dirty="0" smtClean="0">
                <a:solidFill>
                  <a:schemeClr val="tx1"/>
                </a:solidFill>
                <a:effectLst/>
                <a:latin typeface="+mn-lt"/>
                <a:ea typeface="+mn-ea"/>
                <a:cs typeface="+mn-cs"/>
              </a:rPr>
              <a:t>. </a:t>
            </a:r>
          </a:p>
          <a:p>
            <a:pPr rtl="0"/>
            <a:r>
              <a:rPr lang="en-US" sz="1200" kern="1200" dirty="0" smtClean="0">
                <a:solidFill>
                  <a:schemeClr val="tx1"/>
                </a:solidFill>
                <a:effectLst/>
                <a:latin typeface="+mn-lt"/>
                <a:ea typeface="+mn-ea"/>
                <a:cs typeface="+mn-cs"/>
              </a:rPr>
              <a:t>4.Informe </a:t>
            </a:r>
            <a:r>
              <a:rPr lang="en-US" sz="1200" kern="1200" dirty="0" err="1" smtClean="0">
                <a:solidFill>
                  <a:schemeClr val="tx1"/>
                </a:solidFill>
                <a:effectLst/>
                <a:latin typeface="+mn-lt"/>
                <a:ea typeface="+mn-ea"/>
                <a:cs typeface="+mn-cs"/>
              </a:rPr>
              <a:t>cualquier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caso</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contaminación</a:t>
            </a:r>
            <a:r>
              <a:rPr lang="en-US" sz="1200" kern="1200" dirty="0" smtClean="0">
                <a:solidFill>
                  <a:schemeClr val="tx1"/>
                </a:solidFill>
                <a:effectLst/>
                <a:latin typeface="+mn-lt"/>
                <a:ea typeface="+mn-ea"/>
                <a:cs typeface="+mn-cs"/>
              </a:rPr>
              <a:t> del </a:t>
            </a:r>
            <a:r>
              <a:rPr lang="en-US" sz="1200" kern="1200" dirty="0" err="1" smtClean="0">
                <a:solidFill>
                  <a:schemeClr val="tx1"/>
                </a:solidFill>
                <a:effectLst/>
                <a:latin typeface="+mn-lt"/>
                <a:ea typeface="+mn-ea"/>
                <a:cs typeface="+mn-cs"/>
              </a:rPr>
              <a:t>producto</a:t>
            </a:r>
            <a:r>
              <a:rPr lang="en-US" sz="1200" kern="1200" dirty="0" smtClean="0">
                <a:solidFill>
                  <a:schemeClr val="tx1"/>
                </a:solidFill>
                <a:effectLst/>
                <a:latin typeface="+mn-lt"/>
                <a:ea typeface="+mn-ea"/>
                <a:cs typeface="+mn-cs"/>
              </a:rPr>
              <a:t> o </a:t>
            </a:r>
            <a:r>
              <a:rPr lang="en-US" sz="1200" kern="1200" dirty="0" err="1" smtClean="0">
                <a:solidFill>
                  <a:schemeClr val="tx1"/>
                </a:solidFill>
                <a:effectLst/>
                <a:latin typeface="+mn-lt"/>
                <a:ea typeface="+mn-ea"/>
                <a:cs typeface="+mn-cs"/>
              </a:rPr>
              <a:t>condiciones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pueden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aumentar</a:t>
            </a:r>
            <a:r>
              <a:rPr lang="en-US" sz="1200" kern="1200" dirty="0" smtClean="0">
                <a:solidFill>
                  <a:schemeClr val="tx1"/>
                </a:solidFill>
                <a:effectLst/>
                <a:latin typeface="+mn-lt"/>
                <a:ea typeface="+mn-ea"/>
                <a:cs typeface="+mn-cs"/>
              </a:rPr>
              <a:t> el </a:t>
            </a:r>
            <a:r>
              <a:rPr lang="en-US" sz="1200" kern="1200" dirty="0" err="1" smtClean="0">
                <a:solidFill>
                  <a:schemeClr val="tx1"/>
                </a:solidFill>
                <a:effectLst/>
                <a:latin typeface="+mn-lt"/>
                <a:ea typeface="+mn-ea"/>
                <a:cs typeface="+mn-cs"/>
              </a:rPr>
              <a:t>riesgo</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contaminación</a:t>
            </a:r>
            <a:r>
              <a:rPr lang="en-US" sz="1200" kern="1200" dirty="0" smtClean="0">
                <a:solidFill>
                  <a:schemeClr val="tx1"/>
                </a:solidFill>
                <a:effectLst/>
                <a:latin typeface="+mn-lt"/>
                <a:ea typeface="+mn-ea"/>
                <a:cs typeface="+mn-cs"/>
              </a:rPr>
              <a:t>.</a:t>
            </a:r>
          </a:p>
          <a:p>
            <a:pPr rtl="0"/>
            <a:r>
              <a:rPr lang="en-US" sz="1200" kern="1200" dirty="0" err="1" smtClean="0">
                <a:solidFill>
                  <a:schemeClr val="tx1"/>
                </a:solidFill>
                <a:effectLst/>
                <a:latin typeface="+mn-lt"/>
                <a:ea typeface="+mn-ea"/>
                <a:cs typeface="+mn-cs"/>
              </a:rPr>
              <a:t>Recuerde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trabajando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para </a:t>
            </a:r>
            <a:r>
              <a:rPr lang="en-US" sz="1200" kern="1200" dirty="0" err="1" smtClean="0">
                <a:solidFill>
                  <a:schemeClr val="tx1"/>
                </a:solidFill>
                <a:effectLst/>
                <a:latin typeface="+mn-lt"/>
                <a:ea typeface="+mn-ea"/>
                <a:cs typeface="+mn-cs"/>
              </a:rPr>
              <a:t>mantener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nuestros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productos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seguros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estamos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protegiendo</a:t>
            </a:r>
            <a:r>
              <a:rPr lang="en-US" sz="1200" kern="1200" dirty="0" smtClean="0">
                <a:solidFill>
                  <a:schemeClr val="tx1"/>
                </a:solidFill>
                <a:effectLst/>
                <a:latin typeface="+mn-lt"/>
                <a:ea typeface="+mn-ea"/>
                <a:cs typeface="+mn-cs"/>
              </a:rPr>
              <a:t> al </a:t>
            </a:r>
            <a:r>
              <a:rPr lang="en-US" sz="1200" kern="1200" dirty="0" err="1" smtClean="0">
                <a:solidFill>
                  <a:schemeClr val="tx1"/>
                </a:solidFill>
                <a:effectLst/>
                <a:latin typeface="+mn-lt"/>
                <a:ea typeface="+mn-ea"/>
                <a:cs typeface="+mn-cs"/>
              </a:rPr>
              <a:t>consumidor</a:t>
            </a:r>
            <a:r>
              <a:rPr lang="en-US" sz="1200" kern="1200" dirty="0" smtClean="0">
                <a:solidFill>
                  <a:schemeClr val="tx1"/>
                </a:solidFill>
                <a:effectLst/>
                <a:latin typeface="+mn-lt"/>
                <a:ea typeface="+mn-ea"/>
                <a:cs typeface="+mn-cs"/>
              </a:rPr>
              <a:t> y a </a:t>
            </a:r>
            <a:r>
              <a:rPr lang="en-US" sz="1200" kern="1200" dirty="0" err="1" smtClean="0">
                <a:solidFill>
                  <a:schemeClr val="tx1"/>
                </a:solidFill>
                <a:effectLst/>
                <a:latin typeface="+mn-lt"/>
                <a:ea typeface="+mn-ea"/>
                <a:cs typeface="+mn-cs"/>
              </a:rPr>
              <a:t>nuestros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empleos</a:t>
            </a:r>
            <a:r>
              <a:rPr lang="en-US" sz="1200" kern="1200" dirty="0" smtClean="0">
                <a:solidFill>
                  <a:schemeClr val="tx1"/>
                </a:solidFill>
                <a:effectLst/>
                <a:latin typeface="+mn-lt"/>
                <a:ea typeface="+mn-ea"/>
                <a:cs typeface="+mn-cs"/>
              </a:rPr>
              <a:t>. </a:t>
            </a:r>
          </a:p>
          <a:p>
            <a:pPr rtl="0"/>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Alguien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tiene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alguna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pregunta</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F9FA4CA0-3A4C-4F7B-9D87-781CD97056DE}" type="slidenum">
              <a:rPr lang="en-US" smtClean="0"/>
              <a:t>36</a:t>
            </a:fld>
            <a:endParaRPr lang="en-US"/>
          </a:p>
        </p:txBody>
      </p:sp>
    </p:spTree>
    <p:extLst>
      <p:ext uri="{BB962C8B-B14F-4D97-AF65-F5344CB8AC3E}">
        <p14:creationId xmlns:p14="http://schemas.microsoft.com/office/powerpoint/2010/main" val="2433755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kern="1200" dirty="0" smtClean="0">
                <a:solidFill>
                  <a:schemeClr val="tx1"/>
                </a:solidFill>
                <a:effectLst/>
                <a:latin typeface="+mn-lt"/>
                <a:ea typeface="+mn-ea"/>
                <a:cs typeface="+mn-cs"/>
              </a:rPr>
              <a:t>Today we’re going to learn three ways we can keep our products safe to eat:</a:t>
            </a:r>
          </a:p>
          <a:p>
            <a:pPr rtl="0"/>
            <a:r>
              <a:rPr lang="en-US" sz="1200" kern="1200" dirty="0" smtClean="0">
                <a:solidFill>
                  <a:schemeClr val="tx1"/>
                </a:solidFill>
                <a:effectLst/>
                <a:latin typeface="+mn-lt"/>
                <a:ea typeface="+mn-ea"/>
                <a:cs typeface="+mn-cs"/>
              </a:rPr>
              <a:t>1.Keep clean and healthy.</a:t>
            </a:r>
          </a:p>
          <a:p>
            <a:pPr rtl="0"/>
            <a:r>
              <a:rPr lang="en-US" sz="1200" kern="1200" dirty="0" smtClean="0">
                <a:solidFill>
                  <a:schemeClr val="tx1"/>
                </a:solidFill>
                <a:effectLst/>
                <a:latin typeface="+mn-lt"/>
                <a:ea typeface="+mn-ea"/>
                <a:cs typeface="+mn-cs"/>
              </a:rPr>
              <a:t>2.Wash your hands.</a:t>
            </a:r>
          </a:p>
          <a:p>
            <a:pPr rtl="0"/>
            <a:r>
              <a:rPr lang="en-US" sz="1200" kern="1200" dirty="0" smtClean="0">
                <a:solidFill>
                  <a:schemeClr val="tx1"/>
                </a:solidFill>
                <a:effectLst/>
                <a:latin typeface="+mn-lt"/>
                <a:ea typeface="+mn-ea"/>
                <a:cs typeface="+mn-cs"/>
              </a:rPr>
              <a:t>3.Prevent accidental contamination.</a:t>
            </a:r>
          </a:p>
          <a:p>
            <a:pPr rtl="0"/>
            <a:r>
              <a:rPr lang="en-US" sz="1200" kern="1200" dirty="0" smtClean="0">
                <a:solidFill>
                  <a:schemeClr val="tx1"/>
                </a:solidFill>
                <a:effectLst/>
                <a:latin typeface="+mn-lt"/>
                <a:ea typeface="+mn-ea"/>
                <a:cs typeface="+mn-cs"/>
              </a:rPr>
              <a:t>Let’s talk some more about each of these.</a:t>
            </a:r>
          </a:p>
          <a:p>
            <a:endParaRPr lang="en-US" dirty="0" smtClean="0"/>
          </a:p>
          <a:p>
            <a:pPr algn="l" rtl="0"/>
            <a:r>
              <a:rPr lang="es-ES" sz="1200" kern="1200" dirty="0" smtClean="0">
                <a:solidFill>
                  <a:schemeClr val="tx1"/>
                </a:solidFill>
                <a:effectLst/>
                <a:latin typeface="+mn-lt"/>
                <a:ea typeface="+mn-ea"/>
                <a:cs typeface="+mn-cs"/>
              </a:rPr>
              <a:t>Hoy aprenderemos tres maneras de cómo mantener nuestros </a:t>
            </a:r>
          </a:p>
          <a:p>
            <a:pPr algn="l" rtl="0"/>
            <a:r>
              <a:rPr lang="es-ES" sz="1200" kern="1200" dirty="0" smtClean="0">
                <a:solidFill>
                  <a:schemeClr val="tx1"/>
                </a:solidFill>
                <a:effectLst/>
                <a:latin typeface="+mn-lt"/>
                <a:ea typeface="+mn-ea"/>
                <a:cs typeface="+mn-cs"/>
              </a:rPr>
              <a:t>productos seguros para comer: </a:t>
            </a:r>
          </a:p>
          <a:p>
            <a:pPr algn="l" rtl="0"/>
            <a:r>
              <a:rPr lang="es-ES" sz="1200" kern="1200" dirty="0" smtClean="0">
                <a:solidFill>
                  <a:schemeClr val="tx1"/>
                </a:solidFill>
                <a:effectLst/>
                <a:latin typeface="+mn-lt"/>
                <a:ea typeface="+mn-ea"/>
                <a:cs typeface="+mn-cs"/>
              </a:rPr>
              <a:t>1.Manténgase limpio y sano. </a:t>
            </a:r>
          </a:p>
          <a:p>
            <a:pPr algn="l" rtl="0"/>
            <a:r>
              <a:rPr lang="es-ES" sz="1200" kern="1200" dirty="0" smtClean="0">
                <a:solidFill>
                  <a:schemeClr val="tx1"/>
                </a:solidFill>
                <a:effectLst/>
                <a:latin typeface="+mn-lt"/>
                <a:ea typeface="+mn-ea"/>
                <a:cs typeface="+mn-cs"/>
              </a:rPr>
              <a:t>2.Lávese las manos. </a:t>
            </a:r>
          </a:p>
          <a:p>
            <a:pPr algn="l" rtl="0"/>
            <a:r>
              <a:rPr lang="es-ES" sz="1200" kern="1200" dirty="0" smtClean="0">
                <a:solidFill>
                  <a:schemeClr val="tx1"/>
                </a:solidFill>
                <a:effectLst/>
                <a:latin typeface="+mn-lt"/>
                <a:ea typeface="+mn-ea"/>
                <a:cs typeface="+mn-cs"/>
              </a:rPr>
              <a:t>3.Prevenga la contaminación accidental. </a:t>
            </a:r>
          </a:p>
          <a:p>
            <a:pPr algn="l" rtl="0"/>
            <a:r>
              <a:rPr lang="es-ES" sz="1200" kern="1200" dirty="0" smtClean="0">
                <a:solidFill>
                  <a:schemeClr val="tx1"/>
                </a:solidFill>
                <a:effectLst/>
                <a:latin typeface="+mn-lt"/>
                <a:ea typeface="+mn-ea"/>
                <a:cs typeface="+mn-cs"/>
              </a:rPr>
              <a:t>Vamos a hablar un poco más acerca de cada uno de estos temas. </a:t>
            </a:r>
          </a:p>
          <a:p>
            <a:endParaRPr lang="en-US" dirty="0"/>
          </a:p>
        </p:txBody>
      </p:sp>
      <p:sp>
        <p:nvSpPr>
          <p:cNvPr id="4" name="Slide Number Placeholder 3"/>
          <p:cNvSpPr>
            <a:spLocks noGrp="1"/>
          </p:cNvSpPr>
          <p:nvPr>
            <p:ph type="sldNum" sz="quarter" idx="10"/>
          </p:nvPr>
        </p:nvSpPr>
        <p:spPr/>
        <p:txBody>
          <a:bodyPr/>
          <a:lstStyle/>
          <a:p>
            <a:fld id="{F9FA4CA0-3A4C-4F7B-9D87-781CD97056DE}" type="slidenum">
              <a:rPr lang="en-US" smtClean="0"/>
              <a:t>4</a:t>
            </a:fld>
            <a:endParaRPr lang="en-US"/>
          </a:p>
        </p:txBody>
      </p:sp>
    </p:spTree>
    <p:extLst>
      <p:ext uri="{BB962C8B-B14F-4D97-AF65-F5344CB8AC3E}">
        <p14:creationId xmlns:p14="http://schemas.microsoft.com/office/powerpoint/2010/main" val="4133231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A4CA0-3A4C-4F7B-9D87-781CD97056DE}" type="slidenum">
              <a:rPr lang="en-US" smtClean="0"/>
              <a:t>5</a:t>
            </a:fld>
            <a:endParaRPr lang="en-US"/>
          </a:p>
        </p:txBody>
      </p:sp>
    </p:spTree>
    <p:extLst>
      <p:ext uri="{BB962C8B-B14F-4D97-AF65-F5344CB8AC3E}">
        <p14:creationId xmlns:p14="http://schemas.microsoft.com/office/powerpoint/2010/main" val="3472848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kern="1200" dirty="0" smtClean="0">
                <a:solidFill>
                  <a:schemeClr val="tx1"/>
                </a:solidFill>
                <a:effectLst/>
                <a:latin typeface="+mn-lt"/>
                <a:ea typeface="+mn-ea"/>
                <a:cs typeface="+mn-cs"/>
              </a:rPr>
              <a:t>We will start by talking about how to keep clean and healthy. Your clothes help keep sweat, hair, cosmetics, and skin medicines off the product. A hat or bandana not only protects you from the sun but also protects the product. Wear clean work clothes so dirt or grease from other activities cannot contaminate the product. </a:t>
            </a:r>
          </a:p>
          <a:p>
            <a:pPr rtl="0"/>
            <a:endParaRPr lang="en-US" sz="1200" kern="1200" dirty="0" smtClean="0">
              <a:solidFill>
                <a:schemeClr val="tx1"/>
              </a:solidFill>
              <a:effectLst/>
              <a:latin typeface="+mn-lt"/>
              <a:ea typeface="+mn-ea"/>
              <a:cs typeface="+mn-cs"/>
            </a:endParaRPr>
          </a:p>
          <a:p>
            <a:pPr rtl="0"/>
            <a:r>
              <a:rPr lang="en-US" sz="1200" kern="1200" dirty="0" err="1" smtClean="0">
                <a:solidFill>
                  <a:schemeClr val="tx1"/>
                </a:solidFill>
                <a:effectLst/>
                <a:latin typeface="+mn-lt"/>
                <a:ea typeface="+mn-ea"/>
                <a:cs typeface="+mn-cs"/>
              </a:rPr>
              <a:t>Comenzaremos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hablando</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cómo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mantenerse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limpio</a:t>
            </a:r>
            <a:r>
              <a:rPr lang="en-US" sz="1200" kern="1200" dirty="0" smtClean="0">
                <a:solidFill>
                  <a:schemeClr val="tx1"/>
                </a:solidFill>
                <a:effectLst/>
                <a:latin typeface="+mn-lt"/>
                <a:ea typeface="+mn-ea"/>
                <a:cs typeface="+mn-cs"/>
              </a:rPr>
              <a:t> y </a:t>
            </a:r>
            <a:r>
              <a:rPr lang="en-US" sz="1200" kern="1200" dirty="0" err="1" smtClean="0">
                <a:solidFill>
                  <a:schemeClr val="tx1"/>
                </a:solidFill>
                <a:effectLst/>
                <a:latin typeface="+mn-lt"/>
                <a:ea typeface="+mn-ea"/>
                <a:cs typeface="+mn-cs"/>
              </a:rPr>
              <a:t>saludable</a:t>
            </a:r>
            <a:r>
              <a:rPr lang="en-US" sz="1200" kern="1200" dirty="0" smtClean="0">
                <a:solidFill>
                  <a:schemeClr val="tx1"/>
                </a:solidFill>
                <a:effectLst/>
                <a:latin typeface="+mn-lt"/>
                <a:ea typeface="+mn-ea"/>
                <a:cs typeface="+mn-cs"/>
              </a:rPr>
              <a:t>. Su </a:t>
            </a:r>
            <a:r>
              <a:rPr lang="en-US" sz="1200" kern="1200" dirty="0" err="1" smtClean="0">
                <a:solidFill>
                  <a:schemeClr val="tx1"/>
                </a:solidFill>
                <a:effectLst/>
                <a:latin typeface="+mn-lt"/>
                <a:ea typeface="+mn-ea"/>
                <a:cs typeface="+mn-cs"/>
              </a:rPr>
              <a:t>ropa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ayuda</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mantener</a:t>
            </a:r>
            <a:r>
              <a:rPr lang="en-US" sz="1200" kern="1200" dirty="0" smtClean="0">
                <a:solidFill>
                  <a:schemeClr val="tx1"/>
                </a:solidFill>
                <a:effectLst/>
                <a:latin typeface="+mn-lt"/>
                <a:ea typeface="+mn-ea"/>
                <a:cs typeface="+mn-cs"/>
              </a:rPr>
              <a:t> el </a:t>
            </a:r>
            <a:r>
              <a:rPr lang="en-US" sz="1200" kern="1200" dirty="0" err="1" smtClean="0">
                <a:solidFill>
                  <a:schemeClr val="tx1"/>
                </a:solidFill>
                <a:effectLst/>
                <a:latin typeface="+mn-lt"/>
                <a:ea typeface="+mn-ea"/>
                <a:cs typeface="+mn-cs"/>
              </a:rPr>
              <a:t>sudor</a:t>
            </a:r>
            <a:r>
              <a:rPr lang="en-US" sz="1200" kern="1200" dirty="0" smtClean="0">
                <a:solidFill>
                  <a:schemeClr val="tx1"/>
                </a:solidFill>
                <a:effectLst/>
                <a:latin typeface="+mn-lt"/>
                <a:ea typeface="+mn-ea"/>
                <a:cs typeface="+mn-cs"/>
              </a:rPr>
              <a:t>, el </a:t>
            </a:r>
            <a:r>
              <a:rPr lang="en-US" sz="1200" kern="1200" dirty="0" err="1" smtClean="0">
                <a:solidFill>
                  <a:schemeClr val="tx1"/>
                </a:solidFill>
                <a:effectLst/>
                <a:latin typeface="+mn-lt"/>
                <a:ea typeface="+mn-ea"/>
                <a:cs typeface="+mn-cs"/>
              </a:rPr>
              <a:t>pelo</a:t>
            </a:r>
            <a:r>
              <a:rPr lang="en-US" sz="1200" kern="1200" dirty="0" smtClean="0">
                <a:solidFill>
                  <a:schemeClr val="tx1"/>
                </a:solidFill>
                <a:effectLst/>
                <a:latin typeface="+mn-lt"/>
                <a:ea typeface="+mn-ea"/>
                <a:cs typeface="+mn-cs"/>
              </a:rPr>
              <a:t>, los </a:t>
            </a:r>
            <a:r>
              <a:rPr lang="en-US" sz="1200" kern="1200" dirty="0" err="1" smtClean="0">
                <a:solidFill>
                  <a:schemeClr val="tx1"/>
                </a:solidFill>
                <a:effectLst/>
                <a:latin typeface="+mn-lt"/>
                <a:ea typeface="+mn-ea"/>
                <a:cs typeface="+mn-cs"/>
              </a:rPr>
              <a:t>cosméticos</a:t>
            </a:r>
            <a:r>
              <a:rPr lang="en-US" sz="1200" kern="1200" dirty="0" smtClean="0">
                <a:solidFill>
                  <a:schemeClr val="tx1"/>
                </a:solidFill>
                <a:effectLst/>
                <a:latin typeface="+mn-lt"/>
                <a:ea typeface="+mn-ea"/>
                <a:cs typeface="+mn-cs"/>
              </a:rPr>
              <a:t> y </a:t>
            </a:r>
            <a:r>
              <a:rPr lang="en-US" sz="1200" kern="1200" dirty="0" err="1" smtClean="0">
                <a:solidFill>
                  <a:schemeClr val="tx1"/>
                </a:solidFill>
                <a:effectLst/>
                <a:latin typeface="+mn-lt"/>
                <a:ea typeface="+mn-ea"/>
                <a:cs typeface="+mn-cs"/>
              </a:rPr>
              <a:t>las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medicinas</a:t>
            </a:r>
            <a:r>
              <a:rPr lang="en-US" sz="1200" kern="1200" dirty="0" smtClean="0">
                <a:solidFill>
                  <a:schemeClr val="tx1"/>
                </a:solidFill>
                <a:effectLst/>
                <a:latin typeface="+mn-lt"/>
                <a:ea typeface="+mn-ea"/>
                <a:cs typeface="+mn-cs"/>
              </a:rPr>
              <a:t> de la </a:t>
            </a:r>
            <a:r>
              <a:rPr lang="en-US" sz="1200" kern="1200" dirty="0" err="1" smtClean="0">
                <a:solidFill>
                  <a:schemeClr val="tx1"/>
                </a:solidFill>
                <a:effectLst/>
                <a:latin typeface="+mn-lt"/>
                <a:ea typeface="+mn-ea"/>
                <a:cs typeface="+mn-cs"/>
              </a:rPr>
              <a:t>piel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fuera</a:t>
            </a:r>
            <a:r>
              <a:rPr lang="en-US" sz="1200" kern="1200" dirty="0" smtClean="0">
                <a:solidFill>
                  <a:schemeClr val="tx1"/>
                </a:solidFill>
                <a:effectLst/>
                <a:latin typeface="+mn-lt"/>
                <a:ea typeface="+mn-ea"/>
                <a:cs typeface="+mn-cs"/>
              </a:rPr>
              <a:t> del </a:t>
            </a:r>
            <a:r>
              <a:rPr lang="en-US" sz="1200" kern="1200" dirty="0" err="1" smtClean="0">
                <a:solidFill>
                  <a:schemeClr val="tx1"/>
                </a:solidFill>
                <a:effectLst/>
                <a:latin typeface="+mn-lt"/>
                <a:ea typeface="+mn-ea"/>
                <a:cs typeface="+mn-cs"/>
              </a:rPr>
              <a:t>producto</a:t>
            </a:r>
            <a:r>
              <a:rPr lang="en-US" sz="1200" kern="1200" dirty="0" smtClean="0">
                <a:solidFill>
                  <a:schemeClr val="tx1"/>
                </a:solidFill>
                <a:effectLst/>
                <a:latin typeface="+mn-lt"/>
                <a:ea typeface="+mn-ea"/>
                <a:cs typeface="+mn-cs"/>
              </a:rPr>
              <a:t>. Un sombrero o un </a:t>
            </a:r>
            <a:r>
              <a:rPr lang="en-US" sz="1200" kern="1200" dirty="0" err="1" smtClean="0">
                <a:solidFill>
                  <a:schemeClr val="tx1"/>
                </a:solidFill>
                <a:effectLst/>
                <a:latin typeface="+mn-lt"/>
                <a:ea typeface="+mn-ea"/>
                <a:cs typeface="+mn-cs"/>
              </a:rPr>
              <a:t>pañuelo</a:t>
            </a:r>
            <a:r>
              <a:rPr lang="en-US" sz="1200" kern="1200" dirty="0" smtClean="0">
                <a:solidFill>
                  <a:schemeClr val="tx1"/>
                </a:solidFill>
                <a:effectLst/>
                <a:latin typeface="+mn-lt"/>
                <a:ea typeface="+mn-ea"/>
                <a:cs typeface="+mn-cs"/>
              </a:rPr>
              <a:t> (bandana) no </a:t>
            </a:r>
            <a:r>
              <a:rPr lang="en-US" sz="1200" kern="1200" dirty="0" err="1" smtClean="0">
                <a:solidFill>
                  <a:schemeClr val="tx1"/>
                </a:solidFill>
                <a:effectLst/>
                <a:latin typeface="+mn-lt"/>
                <a:ea typeface="+mn-ea"/>
                <a:cs typeface="+mn-cs"/>
              </a:rPr>
              <a:t>sólo</a:t>
            </a:r>
            <a:r>
              <a:rPr lang="en-US" sz="1200" kern="1200" dirty="0" smtClean="0">
                <a:solidFill>
                  <a:schemeClr val="tx1"/>
                </a:solidFill>
                <a:effectLst/>
                <a:latin typeface="+mn-lt"/>
                <a:ea typeface="+mn-ea"/>
                <a:cs typeface="+mn-cs"/>
              </a:rPr>
              <a:t> le </a:t>
            </a:r>
            <a:r>
              <a:rPr lang="en-US" sz="1200" kern="1200" dirty="0" err="1" smtClean="0">
                <a:solidFill>
                  <a:schemeClr val="tx1"/>
                </a:solidFill>
                <a:effectLst/>
                <a:latin typeface="+mn-lt"/>
                <a:ea typeface="+mn-ea"/>
                <a:cs typeface="+mn-cs"/>
              </a:rPr>
              <a:t>protegen</a:t>
            </a:r>
            <a:r>
              <a:rPr lang="en-US" sz="1200" kern="1200" dirty="0" smtClean="0">
                <a:solidFill>
                  <a:schemeClr val="tx1"/>
                </a:solidFill>
                <a:effectLst/>
                <a:latin typeface="+mn-lt"/>
                <a:ea typeface="+mn-ea"/>
                <a:cs typeface="+mn-cs"/>
              </a:rPr>
              <a:t> del sol </a:t>
            </a:r>
            <a:r>
              <a:rPr lang="en-US" sz="1200" kern="1200" dirty="0" err="1" smtClean="0">
                <a:solidFill>
                  <a:schemeClr val="tx1"/>
                </a:solidFill>
                <a:effectLst/>
                <a:latin typeface="+mn-lt"/>
                <a:ea typeface="+mn-ea"/>
                <a:cs typeface="+mn-cs"/>
              </a:rPr>
              <a:t>sino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también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protegen</a:t>
            </a:r>
            <a:r>
              <a:rPr lang="en-US" sz="1200" kern="1200" dirty="0" smtClean="0">
                <a:solidFill>
                  <a:schemeClr val="tx1"/>
                </a:solidFill>
                <a:effectLst/>
                <a:latin typeface="+mn-lt"/>
                <a:ea typeface="+mn-ea"/>
                <a:cs typeface="+mn-cs"/>
              </a:rPr>
              <a:t> al </a:t>
            </a:r>
            <a:r>
              <a:rPr lang="en-US" sz="1200" kern="1200" dirty="0" err="1" smtClean="0">
                <a:solidFill>
                  <a:schemeClr val="tx1"/>
                </a:solidFill>
                <a:effectLst/>
                <a:latin typeface="+mn-lt"/>
                <a:ea typeface="+mn-ea"/>
                <a:cs typeface="+mn-cs"/>
              </a:rPr>
              <a:t>producto</a:t>
            </a:r>
            <a:r>
              <a:rPr lang="en-US" sz="1200" kern="1200" dirty="0" smtClean="0">
                <a:solidFill>
                  <a:schemeClr val="tx1"/>
                </a:solidFill>
                <a:effectLst/>
                <a:latin typeface="+mn-lt"/>
                <a:ea typeface="+mn-ea"/>
                <a:cs typeface="+mn-cs"/>
              </a:rPr>
              <a:t>. Use </a:t>
            </a:r>
            <a:r>
              <a:rPr lang="en-US" sz="1200" kern="1200" dirty="0" err="1" smtClean="0">
                <a:solidFill>
                  <a:schemeClr val="tx1"/>
                </a:solidFill>
                <a:effectLst/>
                <a:latin typeface="+mn-lt"/>
                <a:ea typeface="+mn-ea"/>
                <a:cs typeface="+mn-cs"/>
              </a:rPr>
              <a:t>ropa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limpia</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trabajo</a:t>
            </a:r>
            <a:r>
              <a:rPr lang="en-US" sz="1200" kern="1200" dirty="0" smtClean="0">
                <a:solidFill>
                  <a:schemeClr val="tx1"/>
                </a:solidFill>
                <a:effectLst/>
                <a:latin typeface="+mn-lt"/>
                <a:ea typeface="+mn-ea"/>
                <a:cs typeface="+mn-cs"/>
              </a:rPr>
              <a:t> para </a:t>
            </a:r>
            <a:r>
              <a:rPr lang="en-US" sz="1200" kern="1200" dirty="0" err="1" smtClean="0">
                <a:solidFill>
                  <a:schemeClr val="tx1"/>
                </a:solidFill>
                <a:effectLst/>
                <a:latin typeface="+mn-lt"/>
                <a:ea typeface="+mn-ea"/>
                <a:cs typeface="+mn-cs"/>
              </a:rPr>
              <a:t>que</a:t>
            </a:r>
            <a:r>
              <a:rPr lang="en-US" sz="1200" kern="1200" dirty="0" smtClean="0">
                <a:solidFill>
                  <a:schemeClr val="tx1"/>
                </a:solidFill>
                <a:effectLst/>
                <a:latin typeface="+mn-lt"/>
                <a:ea typeface="+mn-ea"/>
                <a:cs typeface="+mn-cs"/>
              </a:rPr>
              <a:t> la </a:t>
            </a:r>
            <a:r>
              <a:rPr lang="en-US" sz="1200" kern="1200" dirty="0" err="1" smtClean="0">
                <a:solidFill>
                  <a:schemeClr val="tx1"/>
                </a:solidFill>
                <a:effectLst/>
                <a:latin typeface="+mn-lt"/>
                <a:ea typeface="+mn-ea"/>
                <a:cs typeface="+mn-cs"/>
              </a:rPr>
              <a:t>suciedad</a:t>
            </a:r>
            <a:r>
              <a:rPr lang="en-US" sz="1200" kern="1200" dirty="0" smtClean="0">
                <a:solidFill>
                  <a:schemeClr val="tx1"/>
                </a:solidFill>
                <a:effectLst/>
                <a:latin typeface="+mn-lt"/>
                <a:ea typeface="+mn-ea"/>
                <a:cs typeface="+mn-cs"/>
              </a:rPr>
              <a:t> o </a:t>
            </a:r>
            <a:r>
              <a:rPr lang="en-US" sz="1200" kern="1200" dirty="0" err="1" smtClean="0">
                <a:solidFill>
                  <a:schemeClr val="tx1"/>
                </a:solidFill>
                <a:effectLst/>
                <a:latin typeface="+mn-lt"/>
                <a:ea typeface="+mn-ea"/>
                <a:cs typeface="+mn-cs"/>
              </a:rPr>
              <a:t>grasa</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otras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actividades</a:t>
            </a:r>
            <a:r>
              <a:rPr lang="en-US" sz="1200" kern="1200" dirty="0" smtClean="0">
                <a:solidFill>
                  <a:schemeClr val="tx1"/>
                </a:solidFill>
                <a:effectLst/>
                <a:latin typeface="+mn-lt"/>
                <a:ea typeface="+mn-ea"/>
                <a:cs typeface="+mn-cs"/>
              </a:rPr>
              <a:t> no </a:t>
            </a:r>
            <a:r>
              <a:rPr lang="en-US" sz="1200" kern="1200" dirty="0" err="1" smtClean="0">
                <a:solidFill>
                  <a:schemeClr val="tx1"/>
                </a:solidFill>
                <a:effectLst/>
                <a:latin typeface="+mn-lt"/>
                <a:ea typeface="+mn-ea"/>
                <a:cs typeface="+mn-cs"/>
              </a:rPr>
              <a:t>puedan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contaminar</a:t>
            </a:r>
            <a:r>
              <a:rPr lang="en-US" sz="1200" kern="1200" dirty="0" smtClean="0">
                <a:solidFill>
                  <a:schemeClr val="tx1"/>
                </a:solidFill>
                <a:effectLst/>
                <a:latin typeface="+mn-lt"/>
                <a:ea typeface="+mn-ea"/>
                <a:cs typeface="+mn-cs"/>
              </a:rPr>
              <a:t> el </a:t>
            </a:r>
            <a:r>
              <a:rPr lang="en-US" sz="1200" kern="1200" dirty="0" err="1" smtClean="0">
                <a:solidFill>
                  <a:schemeClr val="tx1"/>
                </a:solidFill>
                <a:effectLst/>
                <a:latin typeface="+mn-lt"/>
                <a:ea typeface="+mn-ea"/>
                <a:cs typeface="+mn-cs"/>
              </a:rPr>
              <a:t>producto</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9FA4CA0-3A4C-4F7B-9D87-781CD97056DE}" type="slidenum">
              <a:rPr lang="en-US" smtClean="0"/>
              <a:t>6</a:t>
            </a:fld>
            <a:endParaRPr lang="en-US"/>
          </a:p>
        </p:txBody>
      </p:sp>
    </p:spTree>
    <p:extLst>
      <p:ext uri="{BB962C8B-B14F-4D97-AF65-F5344CB8AC3E}">
        <p14:creationId xmlns:p14="http://schemas.microsoft.com/office/powerpoint/2010/main" val="1596253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kern="1200" dirty="0" smtClean="0">
                <a:solidFill>
                  <a:schemeClr val="tx1"/>
                </a:solidFill>
                <a:effectLst/>
                <a:latin typeface="+mn-lt"/>
                <a:ea typeface="+mn-ea"/>
                <a:cs typeface="+mn-cs"/>
              </a:rPr>
              <a:t>If you have a fever, are vomiting, have diarrhea, or your skin or eyes have suddenly turned yellow, you may have a disease that can spread through food. This means you could contaminate food and also make someone who eats it sick. If you have any of these symptoms, report this to your supervisor. </a:t>
            </a:r>
          </a:p>
          <a:p>
            <a:pPr rtl="0"/>
            <a:endParaRPr lang="en-US" sz="1200" kern="1200" dirty="0" smtClean="0">
              <a:solidFill>
                <a:schemeClr val="tx1"/>
              </a:solidFill>
              <a:effectLst/>
              <a:latin typeface="+mn-lt"/>
              <a:ea typeface="+mn-ea"/>
              <a:cs typeface="+mn-cs"/>
            </a:endParaRPr>
          </a:p>
          <a:p>
            <a:pPr rtl="0"/>
            <a:r>
              <a:rPr lang="en-US" sz="1200" kern="1200" dirty="0" smtClean="0">
                <a:solidFill>
                  <a:schemeClr val="tx1"/>
                </a:solidFill>
                <a:effectLst/>
                <a:latin typeface="+mn-lt"/>
                <a:ea typeface="+mn-ea"/>
                <a:cs typeface="+mn-cs"/>
              </a:rPr>
              <a:t>Si </a:t>
            </a:r>
            <a:r>
              <a:rPr lang="en-US" sz="1200" kern="1200" dirty="0" err="1" smtClean="0">
                <a:solidFill>
                  <a:schemeClr val="tx1"/>
                </a:solidFill>
                <a:effectLst/>
                <a:latin typeface="+mn-lt"/>
                <a:ea typeface="+mn-ea"/>
                <a:cs typeface="+mn-cs"/>
              </a:rPr>
              <a:t>tiene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fiebre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diarrea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vómito</a:t>
            </a:r>
            <a:r>
              <a:rPr lang="en-US" sz="1200" kern="1200" dirty="0" smtClean="0">
                <a:solidFill>
                  <a:schemeClr val="tx1"/>
                </a:solidFill>
                <a:effectLst/>
                <a:latin typeface="+mn-lt"/>
                <a:ea typeface="+mn-ea"/>
                <a:cs typeface="+mn-cs"/>
              </a:rPr>
              <a:t> o </a:t>
            </a:r>
            <a:r>
              <a:rPr lang="en-US" sz="1200" kern="1200" dirty="0" err="1" smtClean="0">
                <a:solidFill>
                  <a:schemeClr val="tx1"/>
                </a:solidFill>
                <a:effectLst/>
                <a:latin typeface="+mn-lt"/>
                <a:ea typeface="+mn-ea"/>
                <a:cs typeface="+mn-cs"/>
              </a:rPr>
              <a:t>su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piel</a:t>
            </a:r>
            <a:r>
              <a:rPr lang="en-US" sz="1200" kern="1200" dirty="0" smtClean="0">
                <a:solidFill>
                  <a:schemeClr val="tx1"/>
                </a:solidFill>
                <a:effectLst/>
                <a:latin typeface="+mn-lt"/>
                <a:ea typeface="+mn-ea"/>
                <a:cs typeface="+mn-cs"/>
              </a:rPr>
              <a:t> u </a:t>
            </a:r>
            <a:r>
              <a:rPr lang="en-US" sz="1200" kern="1200" dirty="0" err="1" smtClean="0">
                <a:solidFill>
                  <a:schemeClr val="tx1"/>
                </a:solidFill>
                <a:effectLst/>
                <a:latin typeface="+mn-lt"/>
                <a:ea typeface="+mn-ea"/>
                <a:cs typeface="+mn-cs"/>
              </a:rPr>
              <a:t>ojos</a:t>
            </a:r>
            <a:r>
              <a:rPr lang="en-US" sz="1200" kern="1200" dirty="0" smtClean="0">
                <a:solidFill>
                  <a:schemeClr val="tx1"/>
                </a:solidFill>
                <a:effectLst/>
                <a:latin typeface="+mn-lt"/>
                <a:ea typeface="+mn-ea"/>
                <a:cs typeface="+mn-cs"/>
              </a:rPr>
              <a:t> se </a:t>
            </a:r>
            <a:r>
              <a:rPr lang="en-US" sz="1200" kern="1200" dirty="0" err="1" smtClean="0">
                <a:solidFill>
                  <a:schemeClr val="tx1"/>
                </a:solidFill>
                <a:effectLst/>
                <a:latin typeface="+mn-lt"/>
                <a:ea typeface="+mn-ea"/>
                <a:cs typeface="+mn-cs"/>
              </a:rPr>
              <a:t>pusieron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amarillos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repentinamente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usted</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pudiera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tener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una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enfermedad</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puede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transmitirse</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través</a:t>
            </a:r>
            <a:r>
              <a:rPr lang="en-US" sz="1200" kern="1200" dirty="0" smtClean="0">
                <a:solidFill>
                  <a:schemeClr val="tx1"/>
                </a:solidFill>
                <a:effectLst/>
                <a:latin typeface="+mn-lt"/>
                <a:ea typeface="+mn-ea"/>
                <a:cs typeface="+mn-cs"/>
              </a:rPr>
              <a:t> de los </a:t>
            </a:r>
            <a:r>
              <a:rPr lang="en-US" sz="1200" kern="1200" dirty="0" err="1" smtClean="0">
                <a:solidFill>
                  <a:schemeClr val="tx1"/>
                </a:solidFill>
                <a:effectLst/>
                <a:latin typeface="+mn-lt"/>
                <a:ea typeface="+mn-ea"/>
                <a:cs typeface="+mn-cs"/>
              </a:rPr>
              <a:t>alimentos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Esto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significa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podría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contaminar</a:t>
            </a:r>
            <a:r>
              <a:rPr lang="en-US" sz="1200" kern="1200" dirty="0" smtClean="0">
                <a:solidFill>
                  <a:schemeClr val="tx1"/>
                </a:solidFill>
                <a:effectLst/>
                <a:latin typeface="+mn-lt"/>
                <a:ea typeface="+mn-ea"/>
                <a:cs typeface="+mn-cs"/>
              </a:rPr>
              <a:t> los </a:t>
            </a:r>
            <a:r>
              <a:rPr lang="en-US" sz="1200" kern="1200" dirty="0" err="1" smtClean="0">
                <a:solidFill>
                  <a:schemeClr val="tx1"/>
                </a:solidFill>
                <a:effectLst/>
                <a:latin typeface="+mn-lt"/>
                <a:ea typeface="+mn-ea"/>
                <a:cs typeface="+mn-cs"/>
              </a:rPr>
              <a:t>alimentos</a:t>
            </a:r>
            <a:r>
              <a:rPr lang="en-US" sz="1200" kern="1200" dirty="0" smtClean="0">
                <a:solidFill>
                  <a:schemeClr val="tx1"/>
                </a:solidFill>
                <a:effectLst/>
                <a:latin typeface="+mn-lt"/>
                <a:ea typeface="+mn-ea"/>
                <a:cs typeface="+mn-cs"/>
              </a:rPr>
              <a:t> y </a:t>
            </a:r>
            <a:r>
              <a:rPr lang="en-US" sz="1200" kern="1200" dirty="0" err="1" smtClean="0">
                <a:solidFill>
                  <a:schemeClr val="tx1"/>
                </a:solidFill>
                <a:effectLst/>
                <a:latin typeface="+mn-lt"/>
                <a:ea typeface="+mn-ea"/>
                <a:cs typeface="+mn-cs"/>
              </a:rPr>
              <a:t>enfermar</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las</a:t>
            </a:r>
            <a:r>
              <a:rPr lang="en-US" sz="1200" kern="1200" dirty="0" smtClean="0">
                <a:solidFill>
                  <a:schemeClr val="tx1"/>
                </a:solidFill>
                <a:effectLst/>
                <a:latin typeface="+mn-lt"/>
                <a:ea typeface="+mn-ea"/>
                <a:cs typeface="+mn-cs"/>
              </a:rPr>
              <a:t> personas </a:t>
            </a:r>
            <a:r>
              <a:rPr lang="en-US" sz="1200" kern="1200" dirty="0" err="1" smtClean="0">
                <a:solidFill>
                  <a:schemeClr val="tx1"/>
                </a:solidFill>
                <a:effectLst/>
                <a:latin typeface="+mn-lt"/>
                <a:ea typeface="+mn-ea"/>
                <a:cs typeface="+mn-cs"/>
              </a:rPr>
              <a:t>que</a:t>
            </a:r>
            <a:r>
              <a:rPr lang="en-US" sz="1200" kern="1200" dirty="0" smtClean="0">
                <a:solidFill>
                  <a:schemeClr val="tx1"/>
                </a:solidFill>
                <a:effectLst/>
                <a:latin typeface="+mn-lt"/>
                <a:ea typeface="+mn-ea"/>
                <a:cs typeface="+mn-cs"/>
              </a:rPr>
              <a:t> los </a:t>
            </a:r>
            <a:r>
              <a:rPr lang="en-US" sz="1200" kern="1200" dirty="0" err="1" smtClean="0">
                <a:solidFill>
                  <a:schemeClr val="tx1"/>
                </a:solidFill>
                <a:effectLst/>
                <a:latin typeface="+mn-lt"/>
                <a:ea typeface="+mn-ea"/>
                <a:cs typeface="+mn-cs"/>
              </a:rPr>
              <a:t>consuman</a:t>
            </a:r>
            <a:r>
              <a:rPr lang="en-US" sz="1200" kern="1200" dirty="0" smtClean="0">
                <a:solidFill>
                  <a:schemeClr val="tx1"/>
                </a:solidFill>
                <a:effectLst/>
                <a:latin typeface="+mn-lt"/>
                <a:ea typeface="+mn-ea"/>
                <a:cs typeface="+mn-cs"/>
              </a:rPr>
              <a:t>. Si </a:t>
            </a:r>
            <a:r>
              <a:rPr lang="en-US" sz="1200" kern="1200" dirty="0" err="1" smtClean="0">
                <a:solidFill>
                  <a:schemeClr val="tx1"/>
                </a:solidFill>
                <a:effectLst/>
                <a:latin typeface="+mn-lt"/>
                <a:ea typeface="+mn-ea"/>
                <a:cs typeface="+mn-cs"/>
              </a:rPr>
              <a:t>tiene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cualquiera</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estos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síntomas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infórmeselo</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su</a:t>
            </a:r>
            <a:r>
              <a:rPr lang="en-US" sz="1200" kern="1200" dirty="0" smtClean="0">
                <a:solidFill>
                  <a:schemeClr val="tx1"/>
                </a:solidFill>
                <a:effectLst/>
                <a:latin typeface="+mn-lt"/>
                <a:ea typeface="+mn-ea"/>
                <a:cs typeface="+mn-cs"/>
              </a:rPr>
              <a:t> supervisor.</a:t>
            </a:r>
          </a:p>
          <a:p>
            <a:endParaRPr lang="en-US" dirty="0"/>
          </a:p>
        </p:txBody>
      </p:sp>
      <p:sp>
        <p:nvSpPr>
          <p:cNvPr id="4" name="Slide Number Placeholder 3"/>
          <p:cNvSpPr>
            <a:spLocks noGrp="1"/>
          </p:cNvSpPr>
          <p:nvPr>
            <p:ph type="sldNum" sz="quarter" idx="10"/>
          </p:nvPr>
        </p:nvSpPr>
        <p:spPr/>
        <p:txBody>
          <a:bodyPr/>
          <a:lstStyle/>
          <a:p>
            <a:fld id="{F9FA4CA0-3A4C-4F7B-9D87-781CD97056DE}" type="slidenum">
              <a:rPr lang="en-US" smtClean="0"/>
              <a:t>8</a:t>
            </a:fld>
            <a:endParaRPr lang="en-US"/>
          </a:p>
        </p:txBody>
      </p:sp>
    </p:spTree>
    <p:extLst>
      <p:ext uri="{BB962C8B-B14F-4D97-AF65-F5344CB8AC3E}">
        <p14:creationId xmlns:p14="http://schemas.microsoft.com/office/powerpoint/2010/main" val="1307232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kern="1200" dirty="0" smtClean="0">
                <a:solidFill>
                  <a:schemeClr val="tx1"/>
                </a:solidFill>
                <a:effectLst/>
                <a:latin typeface="+mn-lt"/>
                <a:ea typeface="+mn-ea"/>
                <a:cs typeface="+mn-cs"/>
              </a:rPr>
              <a:t>Exposed wounds and sores on your skin, no matter how small, can also contaminate the product. If you have any cuts or scrapes, get a bandage from your supervisor. If you see any blood on the product, throw it away! </a:t>
            </a:r>
          </a:p>
          <a:p>
            <a:pPr rtl="0"/>
            <a:endParaRPr lang="en-US" sz="1200" kern="1200" dirty="0" smtClean="0">
              <a:solidFill>
                <a:schemeClr val="tx1"/>
              </a:solidFill>
              <a:effectLst/>
              <a:latin typeface="+mn-lt"/>
              <a:ea typeface="+mn-ea"/>
              <a:cs typeface="+mn-cs"/>
            </a:endParaRPr>
          </a:p>
          <a:p>
            <a:pPr rtl="0"/>
            <a:r>
              <a:rPr lang="en-US" sz="1200" kern="1200" dirty="0" smtClean="0">
                <a:solidFill>
                  <a:schemeClr val="tx1"/>
                </a:solidFill>
                <a:effectLst/>
                <a:latin typeface="+mn-lt"/>
                <a:ea typeface="+mn-ea"/>
                <a:cs typeface="+mn-cs"/>
              </a:rPr>
              <a:t>Las </a:t>
            </a:r>
            <a:r>
              <a:rPr lang="en-US" sz="1200" kern="1200" dirty="0" err="1" smtClean="0">
                <a:solidFill>
                  <a:schemeClr val="tx1"/>
                </a:solidFill>
                <a:effectLst/>
                <a:latin typeface="+mn-lt"/>
                <a:ea typeface="+mn-ea"/>
                <a:cs typeface="+mn-cs"/>
              </a:rPr>
              <a:t>heridas</a:t>
            </a:r>
            <a:r>
              <a:rPr lang="en-US" sz="1200" kern="1200" dirty="0" smtClean="0">
                <a:solidFill>
                  <a:schemeClr val="tx1"/>
                </a:solidFill>
                <a:effectLst/>
                <a:latin typeface="+mn-lt"/>
                <a:ea typeface="+mn-ea"/>
                <a:cs typeface="+mn-cs"/>
              </a:rPr>
              <a:t> y </a:t>
            </a:r>
            <a:r>
              <a:rPr lang="en-US" sz="1200" kern="1200" dirty="0" err="1" smtClean="0">
                <a:solidFill>
                  <a:schemeClr val="tx1"/>
                </a:solidFill>
                <a:effectLst/>
                <a:latin typeface="+mn-lt"/>
                <a:ea typeface="+mn-ea"/>
                <a:cs typeface="+mn-cs"/>
              </a:rPr>
              <a:t>golpes</a:t>
            </a:r>
            <a:r>
              <a:rPr lang="en-US" sz="1200" kern="1200" dirty="0" smtClean="0">
                <a:solidFill>
                  <a:schemeClr val="tx1"/>
                </a:solidFill>
                <a:effectLst/>
                <a:latin typeface="+mn-lt"/>
                <a:ea typeface="+mn-ea"/>
                <a:cs typeface="+mn-cs"/>
              </a:rPr>
              <a:t> en la </a:t>
            </a:r>
            <a:r>
              <a:rPr lang="en-US" sz="1200" kern="1200" dirty="0" err="1" smtClean="0">
                <a:solidFill>
                  <a:schemeClr val="tx1"/>
                </a:solidFill>
                <a:effectLst/>
                <a:latin typeface="+mn-lt"/>
                <a:ea typeface="+mn-ea"/>
                <a:cs typeface="+mn-cs"/>
              </a:rPr>
              <a:t>piel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estén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expuestas</a:t>
            </a:r>
            <a:r>
              <a:rPr lang="en-US" sz="1200" kern="1200" dirty="0" smtClean="0">
                <a:solidFill>
                  <a:schemeClr val="tx1"/>
                </a:solidFill>
                <a:effectLst/>
                <a:latin typeface="+mn-lt"/>
                <a:ea typeface="+mn-ea"/>
                <a:cs typeface="+mn-cs"/>
              </a:rPr>
              <a:t>, no </a:t>
            </a:r>
            <a:r>
              <a:rPr lang="en-US" sz="1200" kern="1200" dirty="0" err="1" smtClean="0">
                <a:solidFill>
                  <a:schemeClr val="tx1"/>
                </a:solidFill>
                <a:effectLst/>
                <a:latin typeface="+mn-lt"/>
                <a:ea typeface="+mn-ea"/>
                <a:cs typeface="+mn-cs"/>
              </a:rPr>
              <a:t>importa</a:t>
            </a:r>
            <a:r>
              <a:rPr lang="en-US" sz="1200" kern="1200" dirty="0" smtClean="0">
                <a:solidFill>
                  <a:schemeClr val="tx1"/>
                </a:solidFill>
                <a:effectLst/>
                <a:latin typeface="+mn-lt"/>
                <a:ea typeface="+mn-ea"/>
                <a:cs typeface="+mn-cs"/>
              </a:rPr>
              <a:t> lo </a:t>
            </a:r>
            <a:r>
              <a:rPr lang="en-US" sz="1200" kern="1200" dirty="0" err="1" smtClean="0">
                <a:solidFill>
                  <a:schemeClr val="tx1"/>
                </a:solidFill>
                <a:effectLst/>
                <a:latin typeface="+mn-lt"/>
                <a:ea typeface="+mn-ea"/>
                <a:cs typeface="+mn-cs"/>
              </a:rPr>
              <a:t>pequeñas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sean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también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pueden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contaminar</a:t>
            </a:r>
            <a:r>
              <a:rPr lang="en-US" sz="1200" kern="1200" dirty="0" smtClean="0">
                <a:solidFill>
                  <a:schemeClr val="tx1"/>
                </a:solidFill>
                <a:effectLst/>
                <a:latin typeface="+mn-lt"/>
                <a:ea typeface="+mn-ea"/>
                <a:cs typeface="+mn-cs"/>
              </a:rPr>
              <a:t> el </a:t>
            </a:r>
            <a:r>
              <a:rPr lang="en-US" sz="1200" kern="1200" dirty="0" err="1" smtClean="0">
                <a:solidFill>
                  <a:schemeClr val="tx1"/>
                </a:solidFill>
                <a:effectLst/>
                <a:latin typeface="+mn-lt"/>
                <a:ea typeface="+mn-ea"/>
                <a:cs typeface="+mn-cs"/>
              </a:rPr>
              <a:t>producto</a:t>
            </a:r>
            <a:r>
              <a:rPr lang="en-US" sz="1200" kern="1200" dirty="0" smtClean="0">
                <a:solidFill>
                  <a:schemeClr val="tx1"/>
                </a:solidFill>
                <a:effectLst/>
                <a:latin typeface="+mn-lt"/>
                <a:ea typeface="+mn-ea"/>
                <a:cs typeface="+mn-cs"/>
              </a:rPr>
              <a:t>. Si </a:t>
            </a:r>
            <a:r>
              <a:rPr lang="en-US" sz="1200" kern="1200" dirty="0" err="1" smtClean="0">
                <a:solidFill>
                  <a:schemeClr val="tx1"/>
                </a:solidFill>
                <a:effectLst/>
                <a:latin typeface="+mn-lt"/>
                <a:ea typeface="+mn-ea"/>
                <a:cs typeface="+mn-cs"/>
              </a:rPr>
              <a:t>usted</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tiene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cualquier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corte</a:t>
            </a:r>
            <a:r>
              <a:rPr lang="en-US" sz="1200" kern="1200" dirty="0" smtClean="0">
                <a:solidFill>
                  <a:schemeClr val="tx1"/>
                </a:solidFill>
                <a:effectLst/>
                <a:latin typeface="+mn-lt"/>
                <a:ea typeface="+mn-ea"/>
                <a:cs typeface="+mn-cs"/>
              </a:rPr>
              <a:t> o </a:t>
            </a:r>
            <a:r>
              <a:rPr lang="en-US" sz="1200" kern="1200" dirty="0" err="1" smtClean="0">
                <a:solidFill>
                  <a:schemeClr val="tx1"/>
                </a:solidFill>
                <a:effectLst/>
                <a:latin typeface="+mn-lt"/>
                <a:ea typeface="+mn-ea"/>
                <a:cs typeface="+mn-cs"/>
              </a:rPr>
              <a:t>raspadura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obtenga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una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venda</a:t>
            </a:r>
            <a:r>
              <a:rPr lang="en-US" sz="1200" kern="1200" dirty="0" smtClean="0">
                <a:solidFill>
                  <a:schemeClr val="tx1"/>
                </a:solidFill>
                <a:effectLst/>
                <a:latin typeface="+mn-lt"/>
                <a:ea typeface="+mn-ea"/>
                <a:cs typeface="+mn-cs"/>
              </a:rPr>
              <a:t> o </a:t>
            </a:r>
            <a:r>
              <a:rPr lang="en-US" sz="1200" kern="1200" dirty="0" err="1" smtClean="0">
                <a:solidFill>
                  <a:schemeClr val="tx1"/>
                </a:solidFill>
                <a:effectLst/>
                <a:latin typeface="+mn-lt"/>
                <a:ea typeface="+mn-ea"/>
                <a:cs typeface="+mn-cs"/>
              </a:rPr>
              <a:t>curita</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su</a:t>
            </a:r>
            <a:r>
              <a:rPr lang="en-US" sz="1200" kern="1200" dirty="0" smtClean="0">
                <a:solidFill>
                  <a:schemeClr val="tx1"/>
                </a:solidFill>
                <a:effectLst/>
                <a:latin typeface="+mn-lt"/>
                <a:ea typeface="+mn-ea"/>
                <a:cs typeface="+mn-cs"/>
              </a:rPr>
              <a:t> supervisor. Si </a:t>
            </a:r>
            <a:r>
              <a:rPr lang="en-US" sz="1200" kern="1200" dirty="0" err="1" smtClean="0">
                <a:solidFill>
                  <a:schemeClr val="tx1"/>
                </a:solidFill>
                <a:effectLst/>
                <a:latin typeface="+mn-lt"/>
                <a:ea typeface="+mn-ea"/>
                <a:cs typeface="+mn-cs"/>
              </a:rPr>
              <a:t>usted</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sangre</a:t>
            </a:r>
            <a:r>
              <a:rPr lang="en-US" sz="1200" kern="1200" dirty="0" smtClean="0">
                <a:solidFill>
                  <a:schemeClr val="tx1"/>
                </a:solidFill>
                <a:effectLst/>
                <a:latin typeface="+mn-lt"/>
                <a:ea typeface="+mn-ea"/>
                <a:cs typeface="+mn-cs"/>
              </a:rPr>
              <a:t> en el </a:t>
            </a:r>
            <a:r>
              <a:rPr lang="en-US" sz="1200" kern="1200" dirty="0" err="1" smtClean="0">
                <a:solidFill>
                  <a:schemeClr val="tx1"/>
                </a:solidFill>
                <a:effectLst/>
                <a:latin typeface="+mn-lt"/>
                <a:ea typeface="+mn-ea"/>
                <a:cs typeface="+mn-cs"/>
              </a:rPr>
              <a:t>producto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tírelo</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F9FA4CA0-3A4C-4F7B-9D87-781CD97056DE}" type="slidenum">
              <a:rPr lang="en-US" smtClean="0"/>
              <a:t>10</a:t>
            </a:fld>
            <a:endParaRPr lang="en-US"/>
          </a:p>
        </p:txBody>
      </p:sp>
    </p:spTree>
    <p:extLst>
      <p:ext uri="{BB962C8B-B14F-4D97-AF65-F5344CB8AC3E}">
        <p14:creationId xmlns:p14="http://schemas.microsoft.com/office/powerpoint/2010/main" val="3967353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kern="1200" dirty="0" smtClean="0">
                <a:solidFill>
                  <a:schemeClr val="tx1"/>
                </a:solidFill>
                <a:effectLst/>
                <a:latin typeface="+mn-lt"/>
                <a:ea typeface="+mn-ea"/>
                <a:cs typeface="+mn-cs"/>
              </a:rPr>
              <a:t>Saliva is full of germs. Don’t spit in areas where produce is picked, handled, or stored. If you have to cough or sneeze, protect the product by using your sleeve or the inside of your shirt to catch it. If saliva gets on the product, throw it out!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Are there any questions about keeping clean and healthy?</a:t>
            </a:r>
          </a:p>
          <a:p>
            <a:pPr rtl="0"/>
            <a:endParaRPr lang="en-US" sz="1200" kern="1200" dirty="0" smtClean="0">
              <a:solidFill>
                <a:schemeClr val="tx1"/>
              </a:solidFill>
              <a:effectLst/>
              <a:latin typeface="+mn-lt"/>
              <a:ea typeface="+mn-ea"/>
              <a:cs typeface="+mn-cs"/>
            </a:endParaRPr>
          </a:p>
          <a:p>
            <a:pPr rtl="0"/>
            <a:r>
              <a:rPr lang="en-US" sz="1200" kern="1200" dirty="0" smtClean="0">
                <a:solidFill>
                  <a:schemeClr val="tx1"/>
                </a:solidFill>
                <a:effectLst/>
                <a:latin typeface="+mn-lt"/>
                <a:ea typeface="+mn-ea"/>
                <a:cs typeface="+mn-cs"/>
              </a:rPr>
              <a:t>La saliva </a:t>
            </a:r>
            <a:r>
              <a:rPr lang="en-US" sz="1200" kern="1200" dirty="0" err="1" smtClean="0">
                <a:solidFill>
                  <a:schemeClr val="tx1"/>
                </a:solidFill>
                <a:effectLst/>
                <a:latin typeface="+mn-lt"/>
                <a:ea typeface="+mn-ea"/>
                <a:cs typeface="+mn-cs"/>
              </a:rPr>
              <a:t>está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llena</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microbios</a:t>
            </a:r>
            <a:r>
              <a:rPr lang="en-US" sz="1200" kern="1200" dirty="0" smtClean="0">
                <a:solidFill>
                  <a:schemeClr val="tx1"/>
                </a:solidFill>
                <a:effectLst/>
                <a:latin typeface="+mn-lt"/>
                <a:ea typeface="+mn-ea"/>
                <a:cs typeface="+mn-cs"/>
              </a:rPr>
              <a:t>. No </a:t>
            </a:r>
            <a:r>
              <a:rPr lang="en-US" sz="1200" kern="1200" dirty="0" err="1" smtClean="0">
                <a:solidFill>
                  <a:schemeClr val="tx1"/>
                </a:solidFill>
                <a:effectLst/>
                <a:latin typeface="+mn-lt"/>
                <a:ea typeface="+mn-ea"/>
                <a:cs typeface="+mn-cs"/>
              </a:rPr>
              <a:t>escupa</a:t>
            </a:r>
            <a:r>
              <a:rPr lang="en-US" sz="1200" kern="1200" dirty="0" smtClean="0">
                <a:solidFill>
                  <a:schemeClr val="tx1"/>
                </a:solidFill>
                <a:effectLst/>
                <a:latin typeface="+mn-lt"/>
                <a:ea typeface="+mn-ea"/>
                <a:cs typeface="+mn-cs"/>
              </a:rPr>
              <a:t> en </a:t>
            </a:r>
            <a:r>
              <a:rPr lang="en-US" sz="1200" kern="1200" dirty="0" err="1" smtClean="0">
                <a:solidFill>
                  <a:schemeClr val="tx1"/>
                </a:solidFill>
                <a:effectLst/>
                <a:latin typeface="+mn-lt"/>
                <a:ea typeface="+mn-ea"/>
                <a:cs typeface="+mn-cs"/>
              </a:rPr>
              <a:t>áreas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donde</a:t>
            </a:r>
            <a:r>
              <a:rPr lang="en-US" sz="1200" kern="1200" dirty="0" smtClean="0">
                <a:solidFill>
                  <a:schemeClr val="tx1"/>
                </a:solidFill>
                <a:effectLst/>
                <a:latin typeface="+mn-lt"/>
                <a:ea typeface="+mn-ea"/>
                <a:cs typeface="+mn-cs"/>
              </a:rPr>
              <a:t> el </a:t>
            </a:r>
            <a:r>
              <a:rPr lang="en-US" sz="1200" kern="1200" dirty="0" err="1" smtClean="0">
                <a:solidFill>
                  <a:schemeClr val="tx1"/>
                </a:solidFill>
                <a:effectLst/>
                <a:latin typeface="+mn-lt"/>
                <a:ea typeface="+mn-ea"/>
                <a:cs typeface="+mn-cs"/>
              </a:rPr>
              <a:t>producto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cosechado</a:t>
            </a:r>
            <a:r>
              <a:rPr lang="en-US" sz="1200" kern="1200" dirty="0" smtClean="0">
                <a:solidFill>
                  <a:schemeClr val="tx1"/>
                </a:solidFill>
                <a:effectLst/>
                <a:latin typeface="+mn-lt"/>
                <a:ea typeface="+mn-ea"/>
                <a:cs typeface="+mn-cs"/>
              </a:rPr>
              <a:t> o </a:t>
            </a:r>
            <a:r>
              <a:rPr lang="en-US" sz="1200" kern="1200" dirty="0" err="1" smtClean="0">
                <a:solidFill>
                  <a:schemeClr val="tx1"/>
                </a:solidFill>
                <a:effectLst/>
                <a:latin typeface="+mn-lt"/>
                <a:ea typeface="+mn-ea"/>
                <a:cs typeface="+mn-cs"/>
              </a:rPr>
              <a:t>pizcado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recogido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manejado</a:t>
            </a:r>
            <a:r>
              <a:rPr lang="en-US" sz="1200" kern="1200" dirty="0" smtClean="0">
                <a:solidFill>
                  <a:schemeClr val="tx1"/>
                </a:solidFill>
                <a:effectLst/>
                <a:latin typeface="+mn-lt"/>
                <a:ea typeface="+mn-ea"/>
                <a:cs typeface="+mn-cs"/>
              </a:rPr>
              <a:t> o </a:t>
            </a:r>
            <a:r>
              <a:rPr lang="en-US" sz="1200" kern="1200" dirty="0" err="1" smtClean="0">
                <a:solidFill>
                  <a:schemeClr val="tx1"/>
                </a:solidFill>
                <a:effectLst/>
                <a:latin typeface="+mn-lt"/>
                <a:ea typeface="+mn-ea"/>
                <a:cs typeface="+mn-cs"/>
              </a:rPr>
              <a:t>almacenado</a:t>
            </a:r>
            <a:r>
              <a:rPr lang="en-US" sz="1200" kern="1200" dirty="0" smtClean="0">
                <a:solidFill>
                  <a:schemeClr val="tx1"/>
                </a:solidFill>
                <a:effectLst/>
                <a:latin typeface="+mn-lt"/>
                <a:ea typeface="+mn-ea"/>
                <a:cs typeface="+mn-cs"/>
              </a:rPr>
              <a:t>. Si </a:t>
            </a:r>
            <a:r>
              <a:rPr lang="en-US" sz="1200" kern="1200" dirty="0" err="1" smtClean="0">
                <a:solidFill>
                  <a:schemeClr val="tx1"/>
                </a:solidFill>
                <a:effectLst/>
                <a:latin typeface="+mn-lt"/>
                <a:ea typeface="+mn-ea"/>
                <a:cs typeface="+mn-cs"/>
              </a:rPr>
              <a:t>usted</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tiene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toser</a:t>
            </a:r>
            <a:r>
              <a:rPr lang="en-US" sz="1200" kern="1200" dirty="0" smtClean="0">
                <a:solidFill>
                  <a:schemeClr val="tx1"/>
                </a:solidFill>
                <a:effectLst/>
                <a:latin typeface="+mn-lt"/>
                <a:ea typeface="+mn-ea"/>
                <a:cs typeface="+mn-cs"/>
              </a:rPr>
              <a:t> o </a:t>
            </a:r>
            <a:r>
              <a:rPr lang="en-US" sz="1200" kern="1200" dirty="0" err="1" smtClean="0">
                <a:solidFill>
                  <a:schemeClr val="tx1"/>
                </a:solidFill>
                <a:effectLst/>
                <a:latin typeface="+mn-lt"/>
                <a:ea typeface="+mn-ea"/>
                <a:cs typeface="+mn-cs"/>
              </a:rPr>
              <a:t>estornudar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proteja</a:t>
            </a:r>
            <a:r>
              <a:rPr lang="en-US" sz="1200" kern="1200" dirty="0" smtClean="0">
                <a:solidFill>
                  <a:schemeClr val="tx1"/>
                </a:solidFill>
                <a:effectLst/>
                <a:latin typeface="+mn-lt"/>
                <a:ea typeface="+mn-ea"/>
                <a:cs typeface="+mn-cs"/>
              </a:rPr>
              <a:t> el </a:t>
            </a:r>
            <a:r>
              <a:rPr lang="en-US" sz="1200" kern="1200" dirty="0" err="1" smtClean="0">
                <a:solidFill>
                  <a:schemeClr val="tx1"/>
                </a:solidFill>
                <a:effectLst/>
                <a:latin typeface="+mn-lt"/>
                <a:ea typeface="+mn-ea"/>
                <a:cs typeface="+mn-cs"/>
              </a:rPr>
              <a:t>producto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utilizando</a:t>
            </a:r>
            <a:r>
              <a:rPr lang="en-US" sz="1200" kern="1200" dirty="0" smtClean="0">
                <a:solidFill>
                  <a:schemeClr val="tx1"/>
                </a:solidFill>
                <a:effectLst/>
                <a:latin typeface="+mn-lt"/>
                <a:ea typeface="+mn-ea"/>
                <a:cs typeface="+mn-cs"/>
              </a:rPr>
              <a:t> la manga o el interior de </a:t>
            </a:r>
            <a:r>
              <a:rPr lang="en-US" sz="1200" kern="1200" dirty="0" err="1" smtClean="0">
                <a:solidFill>
                  <a:schemeClr val="tx1"/>
                </a:solidFill>
                <a:effectLst/>
                <a:latin typeface="+mn-lt"/>
                <a:ea typeface="+mn-ea"/>
                <a:cs typeface="+mn-cs"/>
              </a:rPr>
              <a:t>su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camisa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como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barrera</a:t>
            </a:r>
            <a:r>
              <a:rPr lang="en-US" sz="1200" kern="1200" dirty="0" smtClean="0">
                <a:solidFill>
                  <a:schemeClr val="tx1"/>
                </a:solidFill>
                <a:effectLst/>
                <a:latin typeface="+mn-lt"/>
                <a:ea typeface="+mn-ea"/>
                <a:cs typeface="+mn-cs"/>
              </a:rPr>
              <a:t> para </a:t>
            </a:r>
            <a:r>
              <a:rPr lang="en-US" sz="1200" kern="1200" dirty="0" err="1" smtClean="0">
                <a:solidFill>
                  <a:schemeClr val="tx1"/>
                </a:solidFill>
                <a:effectLst/>
                <a:latin typeface="+mn-lt"/>
                <a:ea typeface="+mn-ea"/>
                <a:cs typeface="+mn-cs"/>
              </a:rPr>
              <a:t>evitar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que</a:t>
            </a:r>
            <a:r>
              <a:rPr lang="en-US" sz="1200" kern="1200" dirty="0" smtClean="0">
                <a:solidFill>
                  <a:schemeClr val="tx1"/>
                </a:solidFill>
                <a:effectLst/>
                <a:latin typeface="+mn-lt"/>
                <a:ea typeface="+mn-ea"/>
                <a:cs typeface="+mn-cs"/>
              </a:rPr>
              <a:t> la saliva </a:t>
            </a:r>
            <a:r>
              <a:rPr lang="en-US" sz="1200" kern="1200" dirty="0" err="1" smtClean="0">
                <a:solidFill>
                  <a:schemeClr val="tx1"/>
                </a:solidFill>
                <a:effectLst/>
                <a:latin typeface="+mn-lt"/>
                <a:ea typeface="+mn-ea"/>
                <a:cs typeface="+mn-cs"/>
              </a:rPr>
              <a:t>llegue</a:t>
            </a:r>
            <a:r>
              <a:rPr lang="en-US" sz="1200" kern="1200" dirty="0" smtClean="0">
                <a:solidFill>
                  <a:schemeClr val="tx1"/>
                </a:solidFill>
                <a:effectLst/>
                <a:latin typeface="+mn-lt"/>
                <a:ea typeface="+mn-ea"/>
                <a:cs typeface="+mn-cs"/>
              </a:rPr>
              <a:t> al </a:t>
            </a:r>
            <a:r>
              <a:rPr lang="en-US" sz="1200" kern="1200" dirty="0" err="1" smtClean="0">
                <a:solidFill>
                  <a:schemeClr val="tx1"/>
                </a:solidFill>
                <a:effectLst/>
                <a:latin typeface="+mn-lt"/>
                <a:ea typeface="+mn-ea"/>
                <a:cs typeface="+mn-cs"/>
              </a:rPr>
              <a:t>producto</a:t>
            </a:r>
            <a:r>
              <a:rPr lang="en-US" sz="1200" kern="1200" dirty="0" smtClean="0">
                <a:solidFill>
                  <a:schemeClr val="tx1"/>
                </a:solidFill>
                <a:effectLst/>
                <a:latin typeface="+mn-lt"/>
                <a:ea typeface="+mn-ea"/>
                <a:cs typeface="+mn-cs"/>
              </a:rPr>
              <a:t>. Si la saliva le </a:t>
            </a:r>
            <a:r>
              <a:rPr lang="en-US" sz="1200" kern="1200" dirty="0" err="1" smtClean="0">
                <a:solidFill>
                  <a:schemeClr val="tx1"/>
                </a:solidFill>
                <a:effectLst/>
                <a:latin typeface="+mn-lt"/>
                <a:ea typeface="+mn-ea"/>
                <a:cs typeface="+mn-cs"/>
              </a:rPr>
              <a:t>cae</a:t>
            </a:r>
            <a:r>
              <a:rPr lang="en-US" sz="1200" kern="1200" dirty="0" smtClean="0">
                <a:solidFill>
                  <a:schemeClr val="tx1"/>
                </a:solidFill>
                <a:effectLst/>
                <a:latin typeface="+mn-lt"/>
                <a:ea typeface="+mn-ea"/>
                <a:cs typeface="+mn-cs"/>
              </a:rPr>
              <a:t> al </a:t>
            </a:r>
            <a:r>
              <a:rPr lang="en-US" sz="1200" kern="1200" dirty="0" err="1" smtClean="0">
                <a:solidFill>
                  <a:schemeClr val="tx1"/>
                </a:solidFill>
                <a:effectLst/>
                <a:latin typeface="+mn-lt"/>
                <a:ea typeface="+mn-ea"/>
                <a:cs typeface="+mn-cs"/>
              </a:rPr>
              <a:t>producto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necesario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tirarlo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inmediatamente</a:t>
            </a:r>
            <a:r>
              <a:rPr lang="en-US" sz="1200" kern="1200" dirty="0" smtClean="0">
                <a:solidFill>
                  <a:schemeClr val="tx1"/>
                </a:solidFill>
                <a:effectLst/>
                <a:latin typeface="+mn-lt"/>
                <a:ea typeface="+mn-ea"/>
                <a:cs typeface="+mn-cs"/>
              </a:rPr>
              <a:t>. ¿Hay </a:t>
            </a:r>
            <a:r>
              <a:rPr lang="en-US" sz="1200" kern="1200" dirty="0" err="1" smtClean="0">
                <a:solidFill>
                  <a:schemeClr val="tx1"/>
                </a:solidFill>
                <a:effectLst/>
                <a:latin typeface="+mn-lt"/>
                <a:ea typeface="+mn-ea"/>
                <a:cs typeface="+mn-cs"/>
              </a:rPr>
              <a:t>preguntas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acerca</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cómo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mantenerse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limpio</a:t>
            </a:r>
            <a:r>
              <a:rPr lang="en-US" sz="1200" kern="1200" dirty="0" smtClean="0">
                <a:solidFill>
                  <a:schemeClr val="tx1"/>
                </a:solidFill>
                <a:effectLst/>
                <a:latin typeface="+mn-lt"/>
                <a:ea typeface="+mn-ea"/>
                <a:cs typeface="+mn-cs"/>
              </a:rPr>
              <a:t> y </a:t>
            </a:r>
            <a:r>
              <a:rPr lang="en-US" sz="1200" kern="1200" dirty="0" err="1" smtClean="0">
                <a:solidFill>
                  <a:schemeClr val="tx1"/>
                </a:solidFill>
                <a:effectLst/>
                <a:latin typeface="+mn-lt"/>
                <a:ea typeface="+mn-ea"/>
                <a:cs typeface="+mn-cs"/>
              </a:rPr>
              <a:t>sano</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F9FA4CA0-3A4C-4F7B-9D87-781CD97056DE}" type="slidenum">
              <a:rPr lang="en-US" smtClean="0"/>
              <a:t>12</a:t>
            </a:fld>
            <a:endParaRPr lang="en-US"/>
          </a:p>
        </p:txBody>
      </p:sp>
    </p:spTree>
    <p:extLst>
      <p:ext uri="{BB962C8B-B14F-4D97-AF65-F5344CB8AC3E}">
        <p14:creationId xmlns:p14="http://schemas.microsoft.com/office/powerpoint/2010/main" val="2693449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kern="1200" dirty="0" smtClean="0">
                <a:solidFill>
                  <a:schemeClr val="tx1"/>
                </a:solidFill>
                <a:effectLst/>
                <a:latin typeface="+mn-lt"/>
                <a:ea typeface="+mn-ea"/>
                <a:cs typeface="+mn-cs"/>
              </a:rPr>
              <a:t>Now we will talk about when and how to wash your hands. Your hands are the most important tool you use on the job. Because they directly touch food, make sure they do not become a source of contamination. That’s why we will start this section by talking about when and how to wash your hands.</a:t>
            </a:r>
          </a:p>
          <a:p>
            <a:pPr rtl="0"/>
            <a:endParaRPr lang="en-US" sz="1200" kern="1200" dirty="0" smtClean="0">
              <a:solidFill>
                <a:schemeClr val="tx1"/>
              </a:solidFill>
              <a:effectLst/>
              <a:latin typeface="+mn-lt"/>
              <a:ea typeface="+mn-ea"/>
              <a:cs typeface="+mn-cs"/>
            </a:endParaRPr>
          </a:p>
          <a:p>
            <a:pPr rtl="0"/>
            <a:r>
              <a:rPr lang="en-US" sz="1200" kern="1200" dirty="0" err="1" smtClean="0">
                <a:solidFill>
                  <a:schemeClr val="tx1"/>
                </a:solidFill>
                <a:effectLst/>
                <a:latin typeface="+mn-lt"/>
                <a:ea typeface="+mn-ea"/>
                <a:cs typeface="+mn-cs"/>
              </a:rPr>
              <a:t>Ahora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hablaremos</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cuándo</a:t>
            </a:r>
            <a:r>
              <a:rPr lang="en-US" sz="1200" kern="1200" dirty="0" smtClean="0">
                <a:solidFill>
                  <a:schemeClr val="tx1"/>
                </a:solidFill>
                <a:effectLst/>
                <a:latin typeface="+mn-lt"/>
                <a:ea typeface="+mn-ea"/>
                <a:cs typeface="+mn-cs"/>
              </a:rPr>
              <a:t> y </a:t>
            </a:r>
            <a:r>
              <a:rPr lang="en-US" sz="1200" kern="1200" dirty="0" err="1" smtClean="0">
                <a:solidFill>
                  <a:schemeClr val="tx1"/>
                </a:solidFill>
                <a:effectLst/>
                <a:latin typeface="+mn-lt"/>
                <a:ea typeface="+mn-ea"/>
                <a:cs typeface="+mn-cs"/>
              </a:rPr>
              <a:t>cómo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lavarse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las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manos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manos</a:t>
            </a:r>
            <a:r>
              <a:rPr lang="en-US" sz="1200" kern="1200" dirty="0" smtClean="0">
                <a:solidFill>
                  <a:schemeClr val="tx1"/>
                </a:solidFill>
                <a:effectLst/>
                <a:latin typeface="+mn-lt"/>
                <a:ea typeface="+mn-ea"/>
                <a:cs typeface="+mn-cs"/>
              </a:rPr>
              <a:t> son el </a:t>
            </a:r>
            <a:r>
              <a:rPr lang="en-US" sz="1200" kern="1200" dirty="0" err="1" smtClean="0">
                <a:solidFill>
                  <a:schemeClr val="tx1"/>
                </a:solidFill>
                <a:effectLst/>
                <a:latin typeface="+mn-lt"/>
                <a:ea typeface="+mn-ea"/>
                <a:cs typeface="+mn-cs"/>
              </a:rPr>
              <a:t>instrumento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más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importante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usted</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utiliza</a:t>
            </a:r>
            <a:r>
              <a:rPr lang="en-US" sz="1200" kern="1200" dirty="0" smtClean="0">
                <a:solidFill>
                  <a:schemeClr val="tx1"/>
                </a:solidFill>
                <a:effectLst/>
                <a:latin typeface="+mn-lt"/>
                <a:ea typeface="+mn-ea"/>
                <a:cs typeface="+mn-cs"/>
              </a:rPr>
              <a:t> en el </a:t>
            </a:r>
            <a:r>
              <a:rPr lang="en-US" sz="1200" kern="1200" dirty="0" err="1" smtClean="0">
                <a:solidFill>
                  <a:schemeClr val="tx1"/>
                </a:solidFill>
                <a:effectLst/>
                <a:latin typeface="+mn-lt"/>
                <a:ea typeface="+mn-ea"/>
                <a:cs typeface="+mn-cs"/>
              </a:rPr>
              <a:t>trabajo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Porque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manos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tocan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directamente</a:t>
            </a:r>
            <a:r>
              <a:rPr lang="en-US" sz="1200" kern="1200" dirty="0" smtClean="0">
                <a:solidFill>
                  <a:schemeClr val="tx1"/>
                </a:solidFill>
                <a:effectLst/>
                <a:latin typeface="+mn-lt"/>
                <a:ea typeface="+mn-ea"/>
                <a:cs typeface="+mn-cs"/>
              </a:rPr>
              <a:t> el </a:t>
            </a:r>
            <a:r>
              <a:rPr lang="en-US" sz="1200" kern="1200" dirty="0" err="1" smtClean="0">
                <a:solidFill>
                  <a:schemeClr val="tx1"/>
                </a:solidFill>
                <a:effectLst/>
                <a:latin typeface="+mn-lt"/>
                <a:ea typeface="+mn-ea"/>
                <a:cs typeface="+mn-cs"/>
              </a:rPr>
              <a:t>alimento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asegúrese</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que</a:t>
            </a:r>
            <a:r>
              <a:rPr lang="en-US" sz="1200" kern="1200" dirty="0" smtClean="0">
                <a:solidFill>
                  <a:schemeClr val="tx1"/>
                </a:solidFill>
                <a:effectLst/>
                <a:latin typeface="+mn-lt"/>
                <a:ea typeface="+mn-ea"/>
                <a:cs typeface="+mn-cs"/>
              </a:rPr>
              <a:t> no </a:t>
            </a:r>
            <a:r>
              <a:rPr lang="en-US" sz="1200" kern="1200" dirty="0" err="1" smtClean="0">
                <a:solidFill>
                  <a:schemeClr val="tx1"/>
                </a:solidFill>
                <a:effectLst/>
                <a:latin typeface="+mn-lt"/>
                <a:ea typeface="+mn-ea"/>
                <a:cs typeface="+mn-cs"/>
              </a:rPr>
              <a:t>vayan</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ser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una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fuente</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contaminación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Por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eso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vamos</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hablar</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cuándo</a:t>
            </a:r>
            <a:r>
              <a:rPr lang="en-US" sz="1200" kern="1200" dirty="0" smtClean="0">
                <a:solidFill>
                  <a:schemeClr val="tx1"/>
                </a:solidFill>
                <a:effectLst/>
                <a:latin typeface="+mn-lt"/>
                <a:ea typeface="+mn-ea"/>
                <a:cs typeface="+mn-cs"/>
              </a:rPr>
              <a:t> y </a:t>
            </a:r>
            <a:r>
              <a:rPr lang="en-US" sz="1200" kern="1200" dirty="0" err="1" smtClean="0">
                <a:solidFill>
                  <a:schemeClr val="tx1"/>
                </a:solidFill>
                <a:effectLst/>
                <a:latin typeface="+mn-lt"/>
                <a:ea typeface="+mn-ea"/>
                <a:cs typeface="+mn-cs"/>
              </a:rPr>
              <a:t>cómo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lavarse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las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manos</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F9FA4CA0-3A4C-4F7B-9D87-781CD97056DE}" type="slidenum">
              <a:rPr lang="en-US" smtClean="0"/>
              <a:t>14</a:t>
            </a:fld>
            <a:endParaRPr lang="en-US"/>
          </a:p>
        </p:txBody>
      </p:sp>
    </p:spTree>
    <p:extLst>
      <p:ext uri="{BB962C8B-B14F-4D97-AF65-F5344CB8AC3E}">
        <p14:creationId xmlns:p14="http://schemas.microsoft.com/office/powerpoint/2010/main" val="2188853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kern="1200" dirty="0" smtClean="0">
                <a:solidFill>
                  <a:schemeClr val="tx1"/>
                </a:solidFill>
                <a:effectLst/>
                <a:latin typeface="+mn-lt"/>
                <a:ea typeface="+mn-ea"/>
                <a:cs typeface="+mn-cs"/>
              </a:rPr>
              <a:t>Always wash your hands before you start picking and after every break—lunch breaks, smoke breaks, and, especially, bathroom breaks! It’s also important to wash your hands after handling or applying pesticides, working with animals, or handling compost or manure. </a:t>
            </a:r>
          </a:p>
          <a:p>
            <a:pPr rtl="0"/>
            <a:endParaRPr lang="en-US" sz="1200" kern="1200" dirty="0" smtClean="0">
              <a:solidFill>
                <a:schemeClr val="tx1"/>
              </a:solidFill>
              <a:effectLst/>
              <a:latin typeface="+mn-lt"/>
              <a:ea typeface="+mn-ea"/>
              <a:cs typeface="+mn-cs"/>
            </a:endParaRPr>
          </a:p>
          <a:p>
            <a:pPr rtl="0"/>
            <a:r>
              <a:rPr lang="en-US" sz="1200" kern="1200" dirty="0" err="1" smtClean="0">
                <a:solidFill>
                  <a:schemeClr val="tx1"/>
                </a:solidFill>
                <a:effectLst/>
                <a:latin typeface="+mn-lt"/>
                <a:ea typeface="+mn-ea"/>
                <a:cs typeface="+mn-cs"/>
              </a:rPr>
              <a:t>Siempre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lávese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las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manos</a:t>
            </a:r>
            <a:r>
              <a:rPr lang="en-US" sz="1200" kern="1200" dirty="0" smtClean="0">
                <a:solidFill>
                  <a:schemeClr val="tx1"/>
                </a:solidFill>
                <a:effectLst/>
                <a:latin typeface="+mn-lt"/>
                <a:ea typeface="+mn-ea"/>
                <a:cs typeface="+mn-cs"/>
              </a:rPr>
              <a:t> antes de </a:t>
            </a:r>
            <a:r>
              <a:rPr lang="en-US" sz="1200" kern="1200" dirty="0" err="1" smtClean="0">
                <a:solidFill>
                  <a:schemeClr val="tx1"/>
                </a:solidFill>
                <a:effectLst/>
                <a:latin typeface="+mn-lt"/>
                <a:ea typeface="+mn-ea"/>
                <a:cs typeface="+mn-cs"/>
              </a:rPr>
              <a:t>que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usted</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comience</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pizcar</a:t>
            </a:r>
            <a:r>
              <a:rPr lang="en-US" sz="1200" kern="1200" dirty="0" smtClean="0">
                <a:solidFill>
                  <a:schemeClr val="tx1"/>
                </a:solidFill>
                <a:effectLst/>
                <a:latin typeface="+mn-lt"/>
                <a:ea typeface="+mn-ea"/>
                <a:cs typeface="+mn-cs"/>
              </a:rPr>
              <a:t> o </a:t>
            </a:r>
            <a:r>
              <a:rPr lang="en-US" sz="1200" kern="1200" dirty="0" err="1" smtClean="0">
                <a:solidFill>
                  <a:schemeClr val="tx1"/>
                </a:solidFill>
                <a:effectLst/>
                <a:latin typeface="+mn-lt"/>
                <a:ea typeface="+mn-ea"/>
                <a:cs typeface="+mn-cs"/>
              </a:rPr>
              <a:t>cosechar</a:t>
            </a:r>
            <a:r>
              <a:rPr lang="en-US" sz="1200" kern="1200" dirty="0" smtClean="0">
                <a:solidFill>
                  <a:schemeClr val="tx1"/>
                </a:solidFill>
                <a:effectLst/>
                <a:latin typeface="+mn-lt"/>
                <a:ea typeface="+mn-ea"/>
                <a:cs typeface="+mn-cs"/>
              </a:rPr>
              <a:t> el </a:t>
            </a:r>
            <a:r>
              <a:rPr lang="en-US" sz="1200" kern="1200" dirty="0" err="1" smtClean="0">
                <a:solidFill>
                  <a:schemeClr val="tx1"/>
                </a:solidFill>
                <a:effectLst/>
                <a:latin typeface="+mn-lt"/>
                <a:ea typeface="+mn-ea"/>
                <a:cs typeface="+mn-cs"/>
              </a:rPr>
              <a:t>producto</a:t>
            </a:r>
            <a:r>
              <a:rPr lang="en-US" sz="1200" kern="1200" dirty="0" smtClean="0">
                <a:solidFill>
                  <a:schemeClr val="tx1"/>
                </a:solidFill>
                <a:effectLst/>
                <a:latin typeface="+mn-lt"/>
                <a:ea typeface="+mn-ea"/>
                <a:cs typeface="+mn-cs"/>
              </a:rPr>
              <a:t> y </a:t>
            </a:r>
            <a:r>
              <a:rPr lang="en-US" sz="1200" kern="1200" dirty="0" err="1" smtClean="0">
                <a:solidFill>
                  <a:schemeClr val="tx1"/>
                </a:solidFill>
                <a:effectLst/>
                <a:latin typeface="+mn-lt"/>
                <a:ea typeface="+mn-ea"/>
                <a:cs typeface="+mn-cs"/>
              </a:rPr>
              <a:t>después</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cada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descanso</a:t>
            </a:r>
            <a:r>
              <a:rPr lang="en-US" sz="1200" kern="1200" dirty="0" smtClean="0">
                <a:solidFill>
                  <a:schemeClr val="tx1"/>
                </a:solidFill>
                <a:effectLst/>
                <a:latin typeface="+mn-lt"/>
                <a:ea typeface="+mn-ea"/>
                <a:cs typeface="+mn-cs"/>
              </a:rPr>
              <a:t>—comer, </a:t>
            </a:r>
            <a:r>
              <a:rPr lang="en-US" sz="1200" kern="1200" dirty="0" err="1" smtClean="0">
                <a:solidFill>
                  <a:schemeClr val="tx1"/>
                </a:solidFill>
                <a:effectLst/>
                <a:latin typeface="+mn-lt"/>
                <a:ea typeface="+mn-ea"/>
                <a:cs typeface="+mn-cs"/>
              </a:rPr>
              <a:t>fumar</a:t>
            </a:r>
            <a:r>
              <a:rPr lang="en-US" sz="1200" kern="1200" dirty="0" smtClean="0">
                <a:solidFill>
                  <a:schemeClr val="tx1"/>
                </a:solidFill>
                <a:effectLst/>
                <a:latin typeface="+mn-lt"/>
                <a:ea typeface="+mn-ea"/>
                <a:cs typeface="+mn-cs"/>
              </a:rPr>
              <a:t> y, </a:t>
            </a:r>
            <a:r>
              <a:rPr lang="en-US" sz="1200" kern="1200" dirty="0" err="1" smtClean="0">
                <a:solidFill>
                  <a:schemeClr val="tx1"/>
                </a:solidFill>
                <a:effectLst/>
                <a:latin typeface="+mn-lt"/>
                <a:ea typeface="+mn-ea"/>
                <a:cs typeface="+mn-cs"/>
              </a:rPr>
              <a:t>especialmente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después</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ir</a:t>
            </a:r>
            <a:r>
              <a:rPr lang="en-US" sz="1200" kern="1200" dirty="0" smtClean="0">
                <a:solidFill>
                  <a:schemeClr val="tx1"/>
                </a:solidFill>
                <a:effectLst/>
                <a:latin typeface="+mn-lt"/>
                <a:ea typeface="+mn-ea"/>
                <a:cs typeface="+mn-cs"/>
              </a:rPr>
              <a:t> al </a:t>
            </a:r>
            <a:r>
              <a:rPr lang="en-US" sz="1200" kern="1200" dirty="0" err="1" smtClean="0">
                <a:solidFill>
                  <a:schemeClr val="tx1"/>
                </a:solidFill>
                <a:effectLst/>
                <a:latin typeface="+mn-lt"/>
                <a:ea typeface="+mn-ea"/>
                <a:cs typeface="+mn-cs"/>
              </a:rPr>
              <a:t>baño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importante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también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lavarse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las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manos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después</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manejar</a:t>
            </a:r>
            <a:r>
              <a:rPr lang="en-US" sz="1200" kern="1200" dirty="0" smtClean="0">
                <a:solidFill>
                  <a:schemeClr val="tx1"/>
                </a:solidFill>
                <a:effectLst/>
                <a:latin typeface="+mn-lt"/>
                <a:ea typeface="+mn-ea"/>
                <a:cs typeface="+mn-cs"/>
              </a:rPr>
              <a:t> o </a:t>
            </a:r>
            <a:r>
              <a:rPr lang="en-US" sz="1200" kern="1200" dirty="0" err="1" smtClean="0">
                <a:solidFill>
                  <a:schemeClr val="tx1"/>
                </a:solidFill>
                <a:effectLst/>
                <a:latin typeface="+mn-lt"/>
                <a:ea typeface="+mn-ea"/>
                <a:cs typeface="+mn-cs"/>
              </a:rPr>
              <a:t>aplicar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pesticidas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trabajar</a:t>
            </a:r>
            <a:r>
              <a:rPr lang="en-US" sz="1200" kern="1200" dirty="0" smtClean="0">
                <a:solidFill>
                  <a:schemeClr val="tx1"/>
                </a:solidFill>
                <a:effectLst/>
                <a:latin typeface="+mn-lt"/>
                <a:ea typeface="+mn-ea"/>
                <a:cs typeface="+mn-cs"/>
              </a:rPr>
              <a:t> con </a:t>
            </a:r>
            <a:r>
              <a:rPr lang="en-US" sz="1200" kern="1200" dirty="0" err="1" smtClean="0">
                <a:solidFill>
                  <a:schemeClr val="tx1"/>
                </a:solidFill>
                <a:effectLst/>
                <a:latin typeface="+mn-lt"/>
                <a:ea typeface="+mn-ea"/>
                <a:cs typeface="+mn-cs"/>
              </a:rPr>
              <a:t>animales</a:t>
            </a:r>
            <a:r>
              <a:rPr lang="en-US" sz="1200" kern="1200" dirty="0" smtClean="0">
                <a:solidFill>
                  <a:schemeClr val="tx1"/>
                </a:solidFill>
                <a:effectLst/>
                <a:latin typeface="+mn-lt"/>
                <a:ea typeface="+mn-ea"/>
                <a:cs typeface="+mn-cs"/>
              </a:rPr>
              <a:t> o </a:t>
            </a:r>
            <a:r>
              <a:rPr lang="en-US" sz="1200" kern="1200" dirty="0" err="1" smtClean="0">
                <a:solidFill>
                  <a:schemeClr val="tx1"/>
                </a:solidFill>
                <a:effectLst/>
                <a:latin typeface="+mn-lt"/>
                <a:ea typeface="+mn-ea"/>
                <a:cs typeface="+mn-cs"/>
              </a:rPr>
              <a:t>haber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trabajado</a:t>
            </a:r>
            <a:r>
              <a:rPr lang="en-US" sz="1200" kern="1200" dirty="0" smtClean="0">
                <a:solidFill>
                  <a:schemeClr val="tx1"/>
                </a:solidFill>
                <a:effectLst/>
                <a:latin typeface="+mn-lt"/>
                <a:ea typeface="+mn-ea"/>
                <a:cs typeface="+mn-cs"/>
              </a:rPr>
              <a:t> con </a:t>
            </a:r>
            <a:r>
              <a:rPr lang="en-US" sz="1200" kern="1200" dirty="0" err="1" smtClean="0">
                <a:solidFill>
                  <a:schemeClr val="tx1"/>
                </a:solidFill>
                <a:effectLst/>
                <a:latin typeface="+mn-lt"/>
                <a:ea typeface="+mn-ea"/>
                <a:cs typeface="+mn-cs"/>
              </a:rPr>
              <a:t>abono</a:t>
            </a:r>
            <a:r>
              <a:rPr lang="en-US" sz="1200" kern="1200" dirty="0" smtClean="0">
                <a:solidFill>
                  <a:schemeClr val="tx1"/>
                </a:solidFill>
                <a:effectLst/>
                <a:latin typeface="+mn-lt"/>
                <a:ea typeface="+mn-ea"/>
                <a:cs typeface="+mn-cs"/>
              </a:rPr>
              <a:t> o </a:t>
            </a:r>
            <a:r>
              <a:rPr lang="en-US" sz="1200" kern="1200" dirty="0" err="1" smtClean="0">
                <a:solidFill>
                  <a:schemeClr val="tx1"/>
                </a:solidFill>
                <a:effectLst/>
                <a:latin typeface="+mn-lt"/>
                <a:ea typeface="+mn-ea"/>
                <a:cs typeface="+mn-cs"/>
              </a:rPr>
              <a:t>estiércol</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F9FA4CA0-3A4C-4F7B-9D87-781CD97056DE}" type="slidenum">
              <a:rPr lang="en-US" smtClean="0"/>
              <a:t>16</a:t>
            </a:fld>
            <a:endParaRPr lang="en-US"/>
          </a:p>
        </p:txBody>
      </p:sp>
    </p:spTree>
    <p:extLst>
      <p:ext uri="{BB962C8B-B14F-4D97-AF65-F5344CB8AC3E}">
        <p14:creationId xmlns:p14="http://schemas.microsoft.com/office/powerpoint/2010/main" val="2901380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022C26-0EF4-450B-B356-D054D7C281BA}" type="datetimeFigureOut">
              <a:rPr lang="en-US" smtClean="0"/>
              <a:t>6/13/2014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22F39F-600D-4601-AB47-BE31F19FA4D7}" type="slidenum">
              <a:rPr lang="en-US" smtClean="0"/>
              <a:t>‹#›</a:t>
            </a:fld>
            <a:endParaRPr lang="en-US"/>
          </a:p>
        </p:txBody>
      </p:sp>
    </p:spTree>
    <p:extLst>
      <p:ext uri="{BB962C8B-B14F-4D97-AF65-F5344CB8AC3E}">
        <p14:creationId xmlns:p14="http://schemas.microsoft.com/office/powerpoint/2010/main" val="1688981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022C26-0EF4-450B-B356-D054D7C281BA}" type="datetimeFigureOut">
              <a:rPr lang="en-US" smtClean="0"/>
              <a:t>6/13/2014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22F39F-600D-4601-AB47-BE31F19FA4D7}" type="slidenum">
              <a:rPr lang="en-US" smtClean="0"/>
              <a:t>‹#›</a:t>
            </a:fld>
            <a:endParaRPr lang="en-US"/>
          </a:p>
        </p:txBody>
      </p:sp>
    </p:spTree>
    <p:extLst>
      <p:ext uri="{BB962C8B-B14F-4D97-AF65-F5344CB8AC3E}">
        <p14:creationId xmlns:p14="http://schemas.microsoft.com/office/powerpoint/2010/main" val="586285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022C26-0EF4-450B-B356-D054D7C281BA}" type="datetimeFigureOut">
              <a:rPr lang="en-US" smtClean="0"/>
              <a:t>6/13/2014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22F39F-600D-4601-AB47-BE31F19FA4D7}" type="slidenum">
              <a:rPr lang="en-US" smtClean="0"/>
              <a:t>‹#›</a:t>
            </a:fld>
            <a:endParaRPr lang="en-US"/>
          </a:p>
        </p:txBody>
      </p:sp>
    </p:spTree>
    <p:extLst>
      <p:ext uri="{BB962C8B-B14F-4D97-AF65-F5344CB8AC3E}">
        <p14:creationId xmlns:p14="http://schemas.microsoft.com/office/powerpoint/2010/main" val="1563990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022C26-0EF4-450B-B356-D054D7C281BA}" type="datetimeFigureOut">
              <a:rPr lang="en-US" smtClean="0"/>
              <a:t>6/13/2014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22F39F-600D-4601-AB47-BE31F19FA4D7}" type="slidenum">
              <a:rPr lang="en-US" smtClean="0"/>
              <a:t>‹#›</a:t>
            </a:fld>
            <a:endParaRPr lang="en-US"/>
          </a:p>
        </p:txBody>
      </p:sp>
    </p:spTree>
    <p:extLst>
      <p:ext uri="{BB962C8B-B14F-4D97-AF65-F5344CB8AC3E}">
        <p14:creationId xmlns:p14="http://schemas.microsoft.com/office/powerpoint/2010/main" val="220981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022C26-0EF4-450B-B356-D054D7C281BA}" type="datetimeFigureOut">
              <a:rPr lang="en-US" smtClean="0"/>
              <a:t>6/13/2014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22F39F-600D-4601-AB47-BE31F19FA4D7}" type="slidenum">
              <a:rPr lang="en-US" smtClean="0"/>
              <a:t>‹#›</a:t>
            </a:fld>
            <a:endParaRPr lang="en-US"/>
          </a:p>
        </p:txBody>
      </p:sp>
    </p:spTree>
    <p:extLst>
      <p:ext uri="{BB962C8B-B14F-4D97-AF65-F5344CB8AC3E}">
        <p14:creationId xmlns:p14="http://schemas.microsoft.com/office/powerpoint/2010/main" val="1105856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022C26-0EF4-450B-B356-D054D7C281BA}" type="datetimeFigureOut">
              <a:rPr lang="en-US" smtClean="0"/>
              <a:t>6/13/2014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22F39F-600D-4601-AB47-BE31F19FA4D7}" type="slidenum">
              <a:rPr lang="en-US" smtClean="0"/>
              <a:t>‹#›</a:t>
            </a:fld>
            <a:endParaRPr lang="en-US"/>
          </a:p>
        </p:txBody>
      </p:sp>
    </p:spTree>
    <p:extLst>
      <p:ext uri="{BB962C8B-B14F-4D97-AF65-F5344CB8AC3E}">
        <p14:creationId xmlns:p14="http://schemas.microsoft.com/office/powerpoint/2010/main" val="2802129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022C26-0EF4-450B-B356-D054D7C281BA}" type="datetimeFigureOut">
              <a:rPr lang="en-US" smtClean="0"/>
              <a:t>6/13/2014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22F39F-600D-4601-AB47-BE31F19FA4D7}" type="slidenum">
              <a:rPr lang="en-US" smtClean="0"/>
              <a:t>‹#›</a:t>
            </a:fld>
            <a:endParaRPr lang="en-US"/>
          </a:p>
        </p:txBody>
      </p:sp>
    </p:spTree>
    <p:extLst>
      <p:ext uri="{BB962C8B-B14F-4D97-AF65-F5344CB8AC3E}">
        <p14:creationId xmlns:p14="http://schemas.microsoft.com/office/powerpoint/2010/main" val="2454573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022C26-0EF4-450B-B356-D054D7C281BA}" type="datetimeFigureOut">
              <a:rPr lang="en-US" smtClean="0"/>
              <a:t>6/13/2014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22F39F-600D-4601-AB47-BE31F19FA4D7}" type="slidenum">
              <a:rPr lang="en-US" smtClean="0"/>
              <a:t>‹#›</a:t>
            </a:fld>
            <a:endParaRPr lang="en-US"/>
          </a:p>
        </p:txBody>
      </p:sp>
    </p:spTree>
    <p:extLst>
      <p:ext uri="{BB962C8B-B14F-4D97-AF65-F5344CB8AC3E}">
        <p14:creationId xmlns:p14="http://schemas.microsoft.com/office/powerpoint/2010/main" val="1482124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022C26-0EF4-450B-B356-D054D7C281BA}" type="datetimeFigureOut">
              <a:rPr lang="en-US" smtClean="0"/>
              <a:t>6/13/2014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22F39F-600D-4601-AB47-BE31F19FA4D7}" type="slidenum">
              <a:rPr lang="en-US" smtClean="0"/>
              <a:t>‹#›</a:t>
            </a:fld>
            <a:endParaRPr lang="en-US"/>
          </a:p>
        </p:txBody>
      </p:sp>
    </p:spTree>
    <p:extLst>
      <p:ext uri="{BB962C8B-B14F-4D97-AF65-F5344CB8AC3E}">
        <p14:creationId xmlns:p14="http://schemas.microsoft.com/office/powerpoint/2010/main" val="2827956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022C26-0EF4-450B-B356-D054D7C281BA}" type="datetimeFigureOut">
              <a:rPr lang="en-US" smtClean="0"/>
              <a:t>6/13/2014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22F39F-600D-4601-AB47-BE31F19FA4D7}" type="slidenum">
              <a:rPr lang="en-US" smtClean="0"/>
              <a:t>‹#›</a:t>
            </a:fld>
            <a:endParaRPr lang="en-US"/>
          </a:p>
        </p:txBody>
      </p:sp>
    </p:spTree>
    <p:extLst>
      <p:ext uri="{BB962C8B-B14F-4D97-AF65-F5344CB8AC3E}">
        <p14:creationId xmlns:p14="http://schemas.microsoft.com/office/powerpoint/2010/main" val="3307585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022C26-0EF4-450B-B356-D054D7C281BA}" type="datetimeFigureOut">
              <a:rPr lang="en-US" smtClean="0"/>
              <a:t>6/13/2014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22F39F-600D-4601-AB47-BE31F19FA4D7}" type="slidenum">
              <a:rPr lang="en-US" smtClean="0"/>
              <a:t>‹#›</a:t>
            </a:fld>
            <a:endParaRPr lang="en-US"/>
          </a:p>
        </p:txBody>
      </p:sp>
    </p:spTree>
    <p:extLst>
      <p:ext uri="{BB962C8B-B14F-4D97-AF65-F5344CB8AC3E}">
        <p14:creationId xmlns:p14="http://schemas.microsoft.com/office/powerpoint/2010/main" val="986771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022C26-0EF4-450B-B356-D054D7C281BA}" type="datetimeFigureOut">
              <a:rPr lang="en-US" smtClean="0"/>
              <a:t>6/13/2014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22F39F-600D-4601-AB47-BE31F19FA4D7}" type="slidenum">
              <a:rPr lang="en-US" smtClean="0"/>
              <a:t>‹#›</a:t>
            </a:fld>
            <a:endParaRPr lang="en-US"/>
          </a:p>
        </p:txBody>
      </p:sp>
    </p:spTree>
    <p:extLst>
      <p:ext uri="{BB962C8B-B14F-4D97-AF65-F5344CB8AC3E}">
        <p14:creationId xmlns:p14="http://schemas.microsoft.com/office/powerpoint/2010/main" val="17054057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3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4763"/>
            <a:ext cx="8934450" cy="684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46032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33350"/>
            <a:ext cx="8353425" cy="659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99140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689" y="624840"/>
            <a:ext cx="8029575"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276600"/>
            <a:ext cx="485775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5764" y="3048000"/>
            <a:ext cx="2733675"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91827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 y="80963"/>
            <a:ext cx="8115300" cy="669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54531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095" y="762000"/>
            <a:ext cx="7810500" cy="130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680" y="3124200"/>
            <a:ext cx="4829175"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1120" y="3124200"/>
            <a:ext cx="3038475"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47342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13" y="123825"/>
            <a:ext cx="8258175" cy="661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02988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1066800"/>
            <a:ext cx="784860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2743200"/>
            <a:ext cx="5410200"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5112" y="4247050"/>
            <a:ext cx="2171700" cy="149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68881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95250"/>
            <a:ext cx="8572500" cy="666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69344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50" y="504825"/>
            <a:ext cx="8039100" cy="292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49" y="3581400"/>
            <a:ext cx="8029575" cy="2562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24425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263" y="271463"/>
            <a:ext cx="7991475" cy="631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55539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249" y="1295400"/>
            <a:ext cx="767715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424" y="3048000"/>
            <a:ext cx="4791075" cy="154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4500" y="2659086"/>
            <a:ext cx="3124200" cy="318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77282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8" y="9525"/>
            <a:ext cx="8848725" cy="683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08642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863" y="100013"/>
            <a:ext cx="7534275" cy="665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2073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263" y="1219200"/>
            <a:ext cx="809625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488" y="2971800"/>
            <a:ext cx="8201025" cy="227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41437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088" y="171450"/>
            <a:ext cx="8505825" cy="651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38668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066800"/>
            <a:ext cx="7905750" cy="141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535" y="3276600"/>
            <a:ext cx="5448300" cy="148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8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2209800"/>
            <a:ext cx="1666875" cy="3781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44363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5208"/>
            <a:ext cx="5857875" cy="677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43538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838" y="1371600"/>
            <a:ext cx="7934325"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352" y="3200400"/>
            <a:ext cx="5419725"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2077" y="2677404"/>
            <a:ext cx="2143125" cy="306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7278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28612"/>
            <a:ext cx="6677025" cy="6200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21783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946" y="990600"/>
            <a:ext cx="800100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048" y="3048000"/>
            <a:ext cx="4686300" cy="134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2348" y="3048000"/>
            <a:ext cx="3095625" cy="308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31118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13" y="166688"/>
            <a:ext cx="8639175" cy="652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19129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838200"/>
            <a:ext cx="7648575" cy="87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893402"/>
            <a:ext cx="4467225"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2362200"/>
            <a:ext cx="3486150" cy="382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36571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90600"/>
            <a:ext cx="7810500" cy="222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990850"/>
            <a:ext cx="7962900" cy="270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12086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80975"/>
            <a:ext cx="7200900" cy="649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42615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412" y="1095375"/>
            <a:ext cx="7877175" cy="123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412" y="2790825"/>
            <a:ext cx="4752975" cy="127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8115" y="2790825"/>
            <a:ext cx="2466975"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92432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52400"/>
            <a:ext cx="6305550" cy="635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51602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025" y="533400"/>
            <a:ext cx="798195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8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25" y="3200400"/>
            <a:ext cx="419100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8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2841967"/>
            <a:ext cx="3333750" cy="308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76013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862"/>
            <a:ext cx="7934325" cy="668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0236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838" y="523875"/>
            <a:ext cx="7934325" cy="581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57230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 y="161925"/>
            <a:ext cx="8515350" cy="653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58512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190500"/>
            <a:ext cx="8562975"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03319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185738"/>
            <a:ext cx="8429625" cy="648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61810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2725" y="2114550"/>
            <a:ext cx="363855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58086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75" y="109538"/>
            <a:ext cx="8477250" cy="663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8682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914400"/>
            <a:ext cx="8010525"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657600"/>
            <a:ext cx="6086475"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2362200"/>
            <a:ext cx="2019300" cy="3609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03366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04775"/>
            <a:ext cx="8353425" cy="6648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25186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0" y="1157288"/>
            <a:ext cx="7810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0" y="3108959"/>
            <a:ext cx="4610100"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6850" y="3340710"/>
            <a:ext cx="3524250" cy="300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91185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75" y="142875"/>
            <a:ext cx="8096250" cy="657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44390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613" y="1270488"/>
            <a:ext cx="7724775" cy="118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613" y="2971800"/>
            <a:ext cx="5038725" cy="88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5443" y="3414712"/>
            <a:ext cx="2962275" cy="268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7503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TotalTime>
  <Words>1979</Words>
  <Application>Microsoft Office PowerPoint</Application>
  <PresentationFormat>On-screen Show (4:3)</PresentationFormat>
  <Paragraphs>105</Paragraphs>
  <Slides>39</Slides>
  <Notes>19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Veg User</dc:creator>
  <cp:lastModifiedBy>Veg User</cp:lastModifiedBy>
  <cp:revision>6</cp:revision>
  <dcterms:created xsi:type="dcterms:W3CDTF">2013-06-07T15:06:23Z</dcterms:created>
  <dcterms:modified xsi:type="dcterms:W3CDTF">2014-06-13T16:09:17Z</dcterms:modified>
</cp:coreProperties>
</file>