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9"/>
  </p:notesMasterIdLst>
  <p:sldIdLst>
    <p:sldId id="256" r:id="rId2"/>
    <p:sldId id="307" r:id="rId3"/>
    <p:sldId id="512" r:id="rId4"/>
    <p:sldId id="517" r:id="rId5"/>
    <p:sldId id="313" r:id="rId6"/>
    <p:sldId id="315" r:id="rId7"/>
    <p:sldId id="319" r:id="rId8"/>
    <p:sldId id="311" r:id="rId9"/>
    <p:sldId id="418" r:id="rId10"/>
    <p:sldId id="419" r:id="rId11"/>
    <p:sldId id="420" r:id="rId12"/>
    <p:sldId id="398" r:id="rId13"/>
    <p:sldId id="399" r:id="rId14"/>
    <p:sldId id="410" r:id="rId15"/>
    <p:sldId id="421" r:id="rId16"/>
    <p:sldId id="549" r:id="rId17"/>
    <p:sldId id="503" r:id="rId18"/>
    <p:sldId id="505" r:id="rId19"/>
    <p:sldId id="547" r:id="rId20"/>
    <p:sldId id="548" r:id="rId21"/>
    <p:sldId id="400" r:id="rId22"/>
    <p:sldId id="401" r:id="rId23"/>
    <p:sldId id="402" r:id="rId24"/>
    <p:sldId id="403" r:id="rId25"/>
    <p:sldId id="404" r:id="rId26"/>
    <p:sldId id="405" r:id="rId27"/>
    <p:sldId id="407" r:id="rId28"/>
    <p:sldId id="408" r:id="rId29"/>
    <p:sldId id="295" r:id="rId30"/>
    <p:sldId id="296" r:id="rId31"/>
    <p:sldId id="513" r:id="rId32"/>
    <p:sldId id="541" r:id="rId33"/>
    <p:sldId id="514" r:id="rId34"/>
    <p:sldId id="508" r:id="rId35"/>
    <p:sldId id="324" r:id="rId36"/>
    <p:sldId id="540" r:id="rId37"/>
    <p:sldId id="301" r:id="rId38"/>
    <p:sldId id="546" r:id="rId39"/>
    <p:sldId id="509" r:id="rId40"/>
    <p:sldId id="506" r:id="rId41"/>
    <p:sldId id="551" r:id="rId42"/>
    <p:sldId id="552" r:id="rId43"/>
    <p:sldId id="554" r:id="rId44"/>
    <p:sldId id="555" r:id="rId45"/>
    <p:sldId id="538" r:id="rId46"/>
    <p:sldId id="507" r:id="rId47"/>
    <p:sldId id="39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A300"/>
    <a:srgbClr val="5A5638"/>
    <a:srgbClr val="323232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0292" autoAdjust="0"/>
  </p:normalViewPr>
  <p:slideViewPr>
    <p:cSldViewPr snapToGrid="0">
      <p:cViewPr varScale="1">
        <p:scale>
          <a:sx n="97" d="100"/>
          <a:sy n="97" d="100"/>
        </p:scale>
        <p:origin x="37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8C2A7-8EC1-44C0-AD51-DA82A25627E7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C235-2C83-4812-854A-9C8269D0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7C235-2C83-4812-854A-9C8269D0D5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7C235-2C83-4812-854A-9C8269D0D5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7C235-2C83-4812-854A-9C8269D0D5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7C235-2C83-4812-854A-9C8269D0D5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4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09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78" y="664028"/>
            <a:ext cx="9765365" cy="8204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79" y="1730832"/>
            <a:ext cx="9765364" cy="44631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74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703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5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20A8FC-AF01-4907-AFC0-B29ABCAF920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8E0B0AA4-E6A8-41D6-B4E4-5F642BDA1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7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FD7109-5EBA-483C-8456-B2DB83CF42FF}"/>
              </a:ext>
            </a:extLst>
          </p:cNvPr>
          <p:cNvGrpSpPr/>
          <p:nvPr/>
        </p:nvGrpSpPr>
        <p:grpSpPr>
          <a:xfrm>
            <a:off x="7768016" y="0"/>
            <a:ext cx="3549445" cy="6858000"/>
            <a:chOff x="1671484" y="0"/>
            <a:chExt cx="3549445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16BA6F-D6DD-43A1-8133-74303A48B33F}"/>
                </a:ext>
              </a:extLst>
            </p:cNvPr>
            <p:cNvSpPr/>
            <p:nvPr/>
          </p:nvSpPr>
          <p:spPr>
            <a:xfrm>
              <a:off x="1671484" y="0"/>
              <a:ext cx="3549445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Image result for braman pest logo">
              <a:extLst>
                <a:ext uri="{FF2B5EF4-FFF2-40B4-BE49-F238E27FC236}">
                  <a16:creationId xmlns:a16="http://schemas.microsoft.com/office/drawing/2014/main" id="{356054D8-3E93-4515-BCFC-0D29471C6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31" y="3104908"/>
              <a:ext cx="3146684" cy="64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FEE8CF5-F190-4D13-929E-453DD4177AD2}"/>
              </a:ext>
            </a:extLst>
          </p:cNvPr>
          <p:cNvSpPr>
            <a:spLocks noGrp="1"/>
          </p:cNvSpPr>
          <p:nvPr/>
        </p:nvSpPr>
        <p:spPr>
          <a:xfrm>
            <a:off x="546192" y="1875453"/>
            <a:ext cx="7128388" cy="290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dirty="0"/>
              <a:t>Rats &amp; Birds:</a:t>
            </a:r>
          </a:p>
          <a:p>
            <a:pPr algn="ctr">
              <a:lnSpc>
                <a:spcPct val="120000"/>
              </a:lnSpc>
            </a:pPr>
            <a:endParaRPr lang="en-US" sz="3200" dirty="0"/>
          </a:p>
          <a:p>
            <a:pPr algn="ctr">
              <a:lnSpc>
                <a:spcPct val="120000"/>
              </a:lnSpc>
            </a:pPr>
            <a:r>
              <a:rPr lang="en-US" sz="3600" dirty="0"/>
              <a:t>Tips and Techniques </a:t>
            </a:r>
          </a:p>
          <a:p>
            <a:pPr algn="ctr">
              <a:lnSpc>
                <a:spcPct val="120000"/>
              </a:lnSpc>
            </a:pPr>
            <a:r>
              <a:rPr lang="en-US" sz="3600" dirty="0"/>
              <a:t>for Their Control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9CB7F-C89A-4320-8FC9-8F045C95287E}"/>
              </a:ext>
            </a:extLst>
          </p:cNvPr>
          <p:cNvCxnSpPr>
            <a:cxnSpLocks/>
          </p:cNvCxnSpPr>
          <p:nvPr/>
        </p:nvCxnSpPr>
        <p:spPr>
          <a:xfrm>
            <a:off x="893201" y="3170902"/>
            <a:ext cx="63688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97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83AA-5524-4393-9859-48C872BE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What is integrated pest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A15BB-8A52-437E-B8CB-F43807D9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just reliance on pesticides to achieve pest control</a:t>
            </a:r>
          </a:p>
          <a:p>
            <a:r>
              <a:rPr lang="en-US" dirty="0"/>
              <a:t>Biological control = predators, parasites, pathogens</a:t>
            </a:r>
          </a:p>
          <a:p>
            <a:r>
              <a:rPr lang="en-US" dirty="0"/>
              <a:t>Physical control = sound, light, heat, cold, humidity</a:t>
            </a:r>
          </a:p>
          <a:p>
            <a:r>
              <a:rPr lang="en-US" dirty="0">
                <a:solidFill>
                  <a:srgbClr val="FFC000"/>
                </a:solidFill>
              </a:rPr>
              <a:t>Cultural control </a:t>
            </a:r>
            <a:r>
              <a:rPr lang="en-US" dirty="0"/>
              <a:t>= sanitation, altering the environment</a:t>
            </a:r>
          </a:p>
          <a:p>
            <a:r>
              <a:rPr lang="en-US" dirty="0">
                <a:solidFill>
                  <a:srgbClr val="FFC000"/>
                </a:solidFill>
              </a:rPr>
              <a:t>Mechanical control </a:t>
            </a:r>
            <a:r>
              <a:rPr lang="en-US" dirty="0"/>
              <a:t>= exclusion, spikes, nets, traps</a:t>
            </a:r>
          </a:p>
          <a:p>
            <a:r>
              <a:rPr lang="en-US" dirty="0">
                <a:solidFill>
                  <a:srgbClr val="FFC000"/>
                </a:solidFill>
              </a:rPr>
              <a:t>Chemical control </a:t>
            </a:r>
            <a:r>
              <a:rPr lang="en-US" dirty="0"/>
              <a:t>= pesticides, least toxic formulations first, moving up in toxicity only when necessary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FF215-39BF-4F53-BB3F-E47F2F55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don’t have a silver bullet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488E-5A92-49D4-B37A-C0543DB6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Pest control isn’t magic</a:t>
            </a:r>
          </a:p>
          <a:p>
            <a:r>
              <a:rPr lang="en-US" dirty="0"/>
              <a:t>We need your cooperation for a program to succeed</a:t>
            </a:r>
          </a:p>
          <a:p>
            <a:r>
              <a:rPr lang="en-US" dirty="0"/>
              <a:t>We will educate you on what you can do better</a:t>
            </a:r>
          </a:p>
          <a:p>
            <a:r>
              <a:rPr lang="en-US" dirty="0"/>
              <a:t>We will use our products according to law and label</a:t>
            </a:r>
          </a:p>
          <a:p>
            <a:r>
              <a:rPr lang="en-US" dirty="0"/>
              <a:t>We are licensed professionals</a:t>
            </a:r>
          </a:p>
          <a:p>
            <a:r>
              <a:rPr lang="en-US" dirty="0"/>
              <a:t>We must be:</a:t>
            </a:r>
          </a:p>
          <a:p>
            <a:pPr lvl="1"/>
            <a:r>
              <a:rPr lang="en-US" dirty="0"/>
              <a:t>Biologists</a:t>
            </a:r>
          </a:p>
          <a:p>
            <a:pPr lvl="1"/>
            <a:r>
              <a:rPr lang="en-US" dirty="0"/>
              <a:t>Chemists</a:t>
            </a:r>
          </a:p>
          <a:p>
            <a:pPr lvl="1"/>
            <a:r>
              <a:rPr lang="en-US" dirty="0"/>
              <a:t>Detectives</a:t>
            </a:r>
          </a:p>
        </p:txBody>
      </p:sp>
    </p:spTree>
    <p:extLst>
      <p:ext uri="{BB962C8B-B14F-4D97-AF65-F5344CB8AC3E}">
        <p14:creationId xmlns:p14="http://schemas.microsoft.com/office/powerpoint/2010/main" val="41396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E658-94BB-439E-8DEB-FFD58D9C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9" y="2906105"/>
            <a:ext cx="9765365" cy="104579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What Can You Do?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3817E-72A6-4923-AFF6-87052883D749}"/>
              </a:ext>
            </a:extLst>
          </p:cNvPr>
          <p:cNvCxnSpPr/>
          <p:nvPr/>
        </p:nvCxnSpPr>
        <p:spPr>
          <a:xfrm>
            <a:off x="741049" y="2713704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48191B-3B3C-4F8A-B0D7-5E28D5A78CC6}"/>
              </a:ext>
            </a:extLst>
          </p:cNvPr>
          <p:cNvCxnSpPr/>
          <p:nvPr/>
        </p:nvCxnSpPr>
        <p:spPr>
          <a:xfrm>
            <a:off x="741049" y="4154127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32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8CA0-411C-4F02-8A1B-6EBF6E6B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EBBCD-81EC-4247-AF3C-6C4FF337E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Minimize access to food, water, and shelter for pests</a:t>
            </a:r>
          </a:p>
          <a:p>
            <a:pPr lvl="1"/>
            <a:r>
              <a:rPr lang="en-US" dirty="0"/>
              <a:t>Clean up spills</a:t>
            </a:r>
          </a:p>
          <a:p>
            <a:pPr lvl="1"/>
            <a:r>
              <a:rPr lang="en-US" dirty="0"/>
              <a:t>Keep product off of the floor</a:t>
            </a:r>
          </a:p>
          <a:p>
            <a:pPr lvl="1"/>
            <a:r>
              <a:rPr lang="en-US" dirty="0"/>
              <a:t>Keep product away from the walls (at least 18 inch clearance)</a:t>
            </a:r>
          </a:p>
          <a:p>
            <a:r>
              <a:rPr lang="en-US" dirty="0"/>
              <a:t>Keep weed growth under control</a:t>
            </a:r>
          </a:p>
          <a:p>
            <a:pPr lvl="1"/>
            <a:r>
              <a:rPr lang="en-US" dirty="0"/>
              <a:t>Weed seed can feed mice</a:t>
            </a:r>
          </a:p>
          <a:p>
            <a:pPr lvl="1"/>
            <a:r>
              <a:rPr lang="en-US" dirty="0"/>
              <a:t>Provide shelter for pests</a:t>
            </a:r>
          </a:p>
          <a:p>
            <a:pPr lvl="1"/>
            <a:r>
              <a:rPr lang="en-US" dirty="0"/>
              <a:t>Increase overall pest pressures on the facility</a:t>
            </a:r>
          </a:p>
          <a:p>
            <a:pPr lvl="1"/>
            <a:r>
              <a:rPr lang="en-US" dirty="0"/>
              <a:t>Consider a gravel border around the facility</a:t>
            </a:r>
          </a:p>
          <a:p>
            <a:r>
              <a:rPr lang="en-US" dirty="0"/>
              <a:t>Reduce interior and exterior clutter</a:t>
            </a:r>
          </a:p>
        </p:txBody>
      </p:sp>
    </p:spTree>
    <p:extLst>
      <p:ext uri="{BB962C8B-B14F-4D97-AF65-F5344CB8AC3E}">
        <p14:creationId xmlns:p14="http://schemas.microsoft.com/office/powerpoint/2010/main" val="17520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CCEB-E569-4881-9A3A-4853BB74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 room for inspection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6A6EE9-1F8C-4522-909B-DA8570CCF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85" y="2140922"/>
            <a:ext cx="5032914" cy="3774686"/>
          </a:xfr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87479-2AC4-45AD-8029-58F634C9AF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750" y="2140922"/>
            <a:ext cx="5032914" cy="37746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34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83CA-3747-4254-A66D-19340CF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Sanitation concerns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A0DBF2-134A-4707-8C9B-727E2C808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750" y="2099387"/>
            <a:ext cx="5025074" cy="3769567"/>
          </a:xfrm>
          <a:ln w="38100">
            <a:solidFill>
              <a:schemeClr val="tx1"/>
            </a:solidFill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BB5DFC2-CBA7-448C-A54F-4AA79F0501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2" y="2099387"/>
            <a:ext cx="5025074" cy="37695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717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52CA-4227-4261-A281-DEA700A4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Sanitation concerns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CB058E-86CC-49C9-99FE-17BA87779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13" y="2052279"/>
            <a:ext cx="5124147" cy="4067045"/>
          </a:xfr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C104C-CA38-47EC-86D3-13F2DF569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363" y="2052278"/>
            <a:ext cx="4738483" cy="40670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92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37F1-0D13-4289-A8CD-55C1550F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Sanitation concerns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FF7E79-5B17-476C-B4BC-11A4CBCF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50" y="1933573"/>
            <a:ext cx="3348037" cy="4464050"/>
          </a:xfr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424A5-3841-4CA3-A345-72D1B3B0F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156" y="1933574"/>
            <a:ext cx="3348037" cy="4464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AC07E-0CF2-43B3-89E4-48182E960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962" y="1933573"/>
            <a:ext cx="3348038" cy="4464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35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6A783C-59AC-42C2-90AB-BC07A628B9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962" y="1933569"/>
            <a:ext cx="3348038" cy="4464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6681E-3E28-4840-A142-F40F89EB1F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156" y="1933572"/>
            <a:ext cx="3348037" cy="4464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A5748-3F7D-4528-9254-AD961AFC75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50" y="1933573"/>
            <a:ext cx="3348037" cy="4464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637F1-0D13-4289-A8CD-55C1550F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Sanitation concerns</a:t>
            </a:r>
          </a:p>
        </p:txBody>
      </p:sp>
    </p:spTree>
    <p:extLst>
      <p:ext uri="{BB962C8B-B14F-4D97-AF65-F5344CB8AC3E}">
        <p14:creationId xmlns:p14="http://schemas.microsoft.com/office/powerpoint/2010/main" val="11449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12FF-2158-442D-95A2-F00EEE90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</a:t>
            </a:r>
          </a:p>
        </p:txBody>
      </p:sp>
      <p:pic>
        <p:nvPicPr>
          <p:cNvPr id="4" name="20190923_092158">
            <a:hlinkClick r:id="" action="ppaction://media"/>
            <a:extLst>
              <a:ext uri="{FF2B5EF4-FFF2-40B4-BE49-F238E27FC236}">
                <a16:creationId xmlns:a16="http://schemas.microsoft.com/office/drawing/2014/main" id="{4EB40705-59FA-4285-8CB1-D8900BD3E5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150" y="1851674"/>
            <a:ext cx="7935913" cy="44640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62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492D-28F2-424A-9FC6-DDA853EA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control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AB0A5-2C1F-4C75-AD02-7036B76E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8" y="1730831"/>
            <a:ext cx="9637845" cy="4657165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They eat and contaminate food</a:t>
            </a:r>
          </a:p>
          <a:p>
            <a:r>
              <a:rPr lang="en-US" sz="2600" dirty="0"/>
              <a:t>They transmit diseases</a:t>
            </a:r>
          </a:p>
          <a:p>
            <a:pPr lvl="1"/>
            <a:r>
              <a:rPr lang="en-US" sz="2200" dirty="0"/>
              <a:t>Food safety and employee safety concerns</a:t>
            </a:r>
          </a:p>
          <a:p>
            <a:pPr lvl="2"/>
            <a:r>
              <a:rPr lang="en-US" sz="2200" dirty="0"/>
              <a:t>Salmonellosis</a:t>
            </a:r>
          </a:p>
          <a:p>
            <a:pPr lvl="2"/>
            <a:r>
              <a:rPr lang="en-US" sz="2200" dirty="0"/>
              <a:t>Leptospirosis</a:t>
            </a:r>
          </a:p>
          <a:p>
            <a:pPr lvl="2"/>
            <a:r>
              <a:rPr lang="en-US" sz="2200" dirty="0"/>
              <a:t>Histoplasmosis</a:t>
            </a:r>
          </a:p>
          <a:p>
            <a:r>
              <a:rPr lang="en-US" sz="2600" dirty="0"/>
              <a:t>They damage property</a:t>
            </a:r>
          </a:p>
          <a:p>
            <a:pPr lvl="1"/>
            <a:r>
              <a:rPr lang="en-US" sz="2200" dirty="0"/>
              <a:t>Feces</a:t>
            </a:r>
          </a:p>
          <a:p>
            <a:pPr lvl="1"/>
            <a:r>
              <a:rPr lang="en-US" sz="2200" dirty="0"/>
              <a:t>Gnawing</a:t>
            </a:r>
          </a:p>
          <a:p>
            <a:pPr lvl="1"/>
            <a:r>
              <a:rPr lang="en-US" sz="2200" dirty="0"/>
              <a:t>Burrowing</a:t>
            </a:r>
          </a:p>
          <a:p>
            <a:r>
              <a:rPr lang="en-US" sz="2600" dirty="0"/>
              <a:t>They harbor parasites</a:t>
            </a:r>
          </a:p>
        </p:txBody>
      </p:sp>
    </p:spTree>
    <p:extLst>
      <p:ext uri="{BB962C8B-B14F-4D97-AF65-F5344CB8AC3E}">
        <p14:creationId xmlns:p14="http://schemas.microsoft.com/office/powerpoint/2010/main" val="13173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E845-0434-428D-8C6A-F5409F77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</a:t>
            </a:r>
          </a:p>
        </p:txBody>
      </p:sp>
      <p:pic>
        <p:nvPicPr>
          <p:cNvPr id="4" name="20190923_092254">
            <a:hlinkClick r:id="" action="ppaction://media"/>
            <a:extLst>
              <a:ext uri="{FF2B5EF4-FFF2-40B4-BE49-F238E27FC236}">
                <a16:creationId xmlns:a16="http://schemas.microsoft.com/office/drawing/2014/main" id="{B0605EBA-7B22-436C-B499-31E32FFB79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150" y="1851670"/>
            <a:ext cx="7935913" cy="44640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0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DA18-1AEF-4A28-BD35-0DF81BAF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2526-15A1-4829-B21D-F25E3952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80" y="1730832"/>
            <a:ext cx="5019192" cy="44631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Minimize exclusion issues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Insects—almost any sized hole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Mice—dime-sized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Rat—quarter-sized</a:t>
            </a:r>
          </a:p>
          <a:p>
            <a:r>
              <a:rPr lang="en-US" dirty="0"/>
              <a:t>Keep all doors closed when not in use</a:t>
            </a:r>
          </a:p>
          <a:p>
            <a:r>
              <a:rPr lang="en-US" dirty="0"/>
              <a:t>Use screens for dock doors when air flow is needed</a:t>
            </a:r>
          </a:p>
          <a:p>
            <a:r>
              <a:rPr lang="en-US" dirty="0"/>
              <a:t>Educating staff on the importance of “keeping the doors shut”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FDB64-2B4D-46BF-90CE-D822249ED1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8204" y="1267120"/>
            <a:ext cx="5686607" cy="42649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8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4183-BEA0-4943-B270-E81C6D63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1EE7A-5B56-4A36-B0AF-9214D56AC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82" y="1910271"/>
            <a:ext cx="5766318" cy="4364597"/>
          </a:xfr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3D0D6-EED4-4C49-B430-7BFBE6CCE0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637" y="1910271"/>
            <a:ext cx="4605381" cy="43645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95E155-8692-4627-AD7A-ADABAC990686}"/>
              </a:ext>
            </a:extLst>
          </p:cNvPr>
          <p:cNvCxnSpPr>
            <a:cxnSpLocks/>
          </p:cNvCxnSpPr>
          <p:nvPr/>
        </p:nvCxnSpPr>
        <p:spPr>
          <a:xfrm flipV="1">
            <a:off x="1008344" y="4837304"/>
            <a:ext cx="224638" cy="350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7BB216-1FA4-490A-A376-2E226FBE4E97}"/>
              </a:ext>
            </a:extLst>
          </p:cNvPr>
          <p:cNvCxnSpPr>
            <a:cxnSpLocks/>
          </p:cNvCxnSpPr>
          <p:nvPr/>
        </p:nvCxnSpPr>
        <p:spPr>
          <a:xfrm flipV="1">
            <a:off x="2942893" y="4596727"/>
            <a:ext cx="224638" cy="350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B9A7E9-1FBF-4EE8-8D6D-F0148E5B3C9D}"/>
              </a:ext>
            </a:extLst>
          </p:cNvPr>
          <p:cNvCxnSpPr>
            <a:cxnSpLocks/>
          </p:cNvCxnSpPr>
          <p:nvPr/>
        </p:nvCxnSpPr>
        <p:spPr>
          <a:xfrm flipV="1">
            <a:off x="5312867" y="4355223"/>
            <a:ext cx="224638" cy="350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DB6D1E-C78F-4B7B-8A91-BD882E1FABFC}"/>
              </a:ext>
            </a:extLst>
          </p:cNvPr>
          <p:cNvCxnSpPr>
            <a:cxnSpLocks/>
          </p:cNvCxnSpPr>
          <p:nvPr/>
        </p:nvCxnSpPr>
        <p:spPr>
          <a:xfrm flipV="1">
            <a:off x="8484573" y="4255541"/>
            <a:ext cx="224638" cy="350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24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CAB7-41A8-4805-9E5D-FC27FDE9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036D2-297B-4F69-BD58-30CCECD9B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02" y="1968893"/>
            <a:ext cx="6137770" cy="41743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84DB2-C331-4526-A744-8B36FD01368B}"/>
              </a:ext>
            </a:extLst>
          </p:cNvPr>
          <p:cNvGrpSpPr/>
          <p:nvPr/>
        </p:nvGrpSpPr>
        <p:grpSpPr>
          <a:xfrm>
            <a:off x="7365125" y="1968893"/>
            <a:ext cx="3130759" cy="4174345"/>
            <a:chOff x="7365125" y="1968893"/>
            <a:chExt cx="3130759" cy="4174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DEDE69-1665-49A2-BFF7-B85BB0157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843332" y="2490686"/>
              <a:ext cx="4174345" cy="313075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163C1C-2490-42F8-9940-1A7FB5E505E2}"/>
                </a:ext>
              </a:extLst>
            </p:cNvPr>
            <p:cNvCxnSpPr>
              <a:cxnSpLocks/>
            </p:cNvCxnSpPr>
            <p:nvPr/>
          </p:nvCxnSpPr>
          <p:spPr>
            <a:xfrm>
              <a:off x="8180317" y="3512979"/>
              <a:ext cx="147483" cy="42542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D92C71-41E9-4341-88BD-C56D4DDBA3AF}"/>
                </a:ext>
              </a:extLst>
            </p:cNvPr>
            <p:cNvSpPr txBox="1"/>
            <p:nvPr/>
          </p:nvSpPr>
          <p:spPr>
            <a:xfrm>
              <a:off x="8608091" y="1968893"/>
              <a:ext cx="1887793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Top down view from yellow rail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637E5C-5DD9-460E-9A6B-603D3B5E8487}"/>
              </a:ext>
            </a:extLst>
          </p:cNvPr>
          <p:cNvCxnSpPr>
            <a:cxnSpLocks/>
          </p:cNvCxnSpPr>
          <p:nvPr/>
        </p:nvCxnSpPr>
        <p:spPr>
          <a:xfrm flipV="1">
            <a:off x="2873830" y="4921279"/>
            <a:ext cx="224638" cy="350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5C7D-115B-44CE-8DA3-58C472C2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E25F2E-59A9-4EA0-9E9C-89BDD6295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585" y="1833014"/>
            <a:ext cx="6299043" cy="4464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90078-27E8-4F60-9FAE-580400DE204C}"/>
              </a:ext>
            </a:extLst>
          </p:cNvPr>
          <p:cNvSpPr txBox="1"/>
          <p:nvPr/>
        </p:nvSpPr>
        <p:spPr>
          <a:xfrm>
            <a:off x="2526585" y="5650280"/>
            <a:ext cx="20360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Door brush does not touch floor</a:t>
            </a:r>
          </a:p>
        </p:txBody>
      </p:sp>
    </p:spTree>
    <p:extLst>
      <p:ext uri="{BB962C8B-B14F-4D97-AF65-F5344CB8AC3E}">
        <p14:creationId xmlns:p14="http://schemas.microsoft.com/office/powerpoint/2010/main" val="65861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6B26-871F-4CC4-AEC7-BF191014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79970-565C-4D4A-A135-A7E36E9A7C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24" y="2135842"/>
            <a:ext cx="5123074" cy="38423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45EF8-B3FA-4D9E-8248-42F5438DE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909" y="2135842"/>
            <a:ext cx="4837839" cy="38423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5CC75-B048-474E-BB4D-BC95034CB0B4}"/>
              </a:ext>
            </a:extLst>
          </p:cNvPr>
          <p:cNvSpPr txBox="1"/>
          <p:nvPr/>
        </p:nvSpPr>
        <p:spPr>
          <a:xfrm>
            <a:off x="3571614" y="2135842"/>
            <a:ext cx="20360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Gaps around pipe penetrations</a:t>
            </a:r>
          </a:p>
        </p:txBody>
      </p:sp>
    </p:spTree>
    <p:extLst>
      <p:ext uri="{BB962C8B-B14F-4D97-AF65-F5344CB8AC3E}">
        <p14:creationId xmlns:p14="http://schemas.microsoft.com/office/powerpoint/2010/main" val="2648699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6844-148B-4307-83FD-B3DC1A6F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6371D-D4DB-4AAF-BA57-BB7225DAF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57" y="1910874"/>
            <a:ext cx="5072743" cy="4339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7431D9-D2F8-4E8A-8CF0-9899729BB643}"/>
              </a:ext>
            </a:extLst>
          </p:cNvPr>
          <p:cNvCxnSpPr>
            <a:cxnSpLocks/>
          </p:cNvCxnSpPr>
          <p:nvPr/>
        </p:nvCxnSpPr>
        <p:spPr>
          <a:xfrm flipV="1">
            <a:off x="1543957" y="5534057"/>
            <a:ext cx="353969" cy="368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9789C0-BE4E-4EF2-B952-080AC4E6EC87}"/>
              </a:ext>
            </a:extLst>
          </p:cNvPr>
          <p:cNvSpPr txBox="1"/>
          <p:nvPr/>
        </p:nvSpPr>
        <p:spPr>
          <a:xfrm>
            <a:off x="629557" y="1910874"/>
            <a:ext cx="188779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Screen does not touch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0180B-DA5F-4617-BBAD-F89364821D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014" y="2965658"/>
            <a:ext cx="4653218" cy="22295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3519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2359-7941-42E3-B9FB-A0D1695D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52D88-43CA-4A02-8288-D653333B7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387" y="2004121"/>
            <a:ext cx="7858146" cy="40707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6C1AAB-220F-45AD-9B42-36DCC9582C41}"/>
              </a:ext>
            </a:extLst>
          </p:cNvPr>
          <p:cNvCxnSpPr>
            <a:cxnSpLocks/>
          </p:cNvCxnSpPr>
          <p:nvPr/>
        </p:nvCxnSpPr>
        <p:spPr>
          <a:xfrm flipV="1">
            <a:off x="4111891" y="4801746"/>
            <a:ext cx="405435" cy="329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565B0C-80C3-475E-B886-3FE5B9545205}"/>
              </a:ext>
            </a:extLst>
          </p:cNvPr>
          <p:cNvSpPr txBox="1"/>
          <p:nvPr/>
        </p:nvSpPr>
        <p:spPr>
          <a:xfrm>
            <a:off x="1747387" y="2004121"/>
            <a:ext cx="219761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Dock door not closed completely</a:t>
            </a:r>
          </a:p>
        </p:txBody>
      </p:sp>
    </p:spTree>
    <p:extLst>
      <p:ext uri="{BB962C8B-B14F-4D97-AF65-F5344CB8AC3E}">
        <p14:creationId xmlns:p14="http://schemas.microsoft.com/office/powerpoint/2010/main" val="3061315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4F4C-2CA7-4617-A4FA-4A9D210D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8E089-65F4-4D90-9C8D-1D8FE6FEEA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54" y="2119530"/>
            <a:ext cx="5073445" cy="3805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94A32-DF06-4F58-A165-E099E0AA5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733" y="2119530"/>
            <a:ext cx="5073446" cy="38050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626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E658-94BB-439E-8DEB-FFD58D9C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9" y="2906105"/>
            <a:ext cx="9765365" cy="104579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Pest Evidence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3817E-72A6-4923-AFF6-87052883D749}"/>
              </a:ext>
            </a:extLst>
          </p:cNvPr>
          <p:cNvCxnSpPr/>
          <p:nvPr/>
        </p:nvCxnSpPr>
        <p:spPr>
          <a:xfrm>
            <a:off x="741049" y="2713704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48191B-3B3C-4F8A-B0D7-5E28D5A78CC6}"/>
              </a:ext>
            </a:extLst>
          </p:cNvPr>
          <p:cNvCxnSpPr/>
          <p:nvPr/>
        </p:nvCxnSpPr>
        <p:spPr>
          <a:xfrm>
            <a:off x="741049" y="4154127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5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E658-94BB-439E-8DEB-FFD58D9C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9" y="2906105"/>
            <a:ext cx="9765365" cy="104579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Know Your Foe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3817E-72A6-4923-AFF6-87052883D749}"/>
              </a:ext>
            </a:extLst>
          </p:cNvPr>
          <p:cNvCxnSpPr/>
          <p:nvPr/>
        </p:nvCxnSpPr>
        <p:spPr>
          <a:xfrm>
            <a:off x="741049" y="2713704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48191B-3B3C-4F8A-B0D7-5E28D5A78CC6}"/>
              </a:ext>
            </a:extLst>
          </p:cNvPr>
          <p:cNvCxnSpPr/>
          <p:nvPr/>
        </p:nvCxnSpPr>
        <p:spPr>
          <a:xfrm>
            <a:off x="741049" y="4154127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697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4AD5-A36C-446A-8266-8DA6060A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DC12-84F2-47C6-B628-C61A57B3D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8" y="1864572"/>
            <a:ext cx="4083021" cy="439471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Rodent sightings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Droppings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Rub marks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Burrows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Tracks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8A582-CD70-4CC7-914D-756D1B7DA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844" y="1653300"/>
            <a:ext cx="5361992" cy="37831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87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E667-AE0F-477A-9BAC-653553FA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Rodent sightings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97ED7-0A57-4659-BB6E-CFCFF55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656507" cy="2113380"/>
          </a:xfrm>
        </p:spPr>
        <p:txBody>
          <a:bodyPr/>
          <a:lstStyle/>
          <a:p>
            <a:r>
              <a:rPr lang="en-US" dirty="0"/>
              <a:t>Nocturnal, but adaptable</a:t>
            </a:r>
          </a:p>
          <a:p>
            <a:r>
              <a:rPr lang="en-US" dirty="0"/>
              <a:t>Rodents seen during the day may indicate a large population competing with itself for food resources</a:t>
            </a:r>
          </a:p>
        </p:txBody>
      </p:sp>
    </p:spTree>
    <p:extLst>
      <p:ext uri="{BB962C8B-B14F-4D97-AF65-F5344CB8AC3E}">
        <p14:creationId xmlns:p14="http://schemas.microsoft.com/office/powerpoint/2010/main" val="2607795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627A-9A5B-4A0E-A59E-DA3697B2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Droppings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DE74-5459-4F56-B8D0-5C3EBD15D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675168" cy="446314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Most obvious sign of activity</a:t>
            </a:r>
          </a:p>
          <a:p>
            <a:r>
              <a:rPr lang="en-US" dirty="0"/>
              <a:t>Up to 50 droppings generated per day per rat</a:t>
            </a:r>
          </a:p>
          <a:p>
            <a:r>
              <a:rPr lang="en-US" dirty="0"/>
              <a:t>Droppings are found in concentrations</a:t>
            </a:r>
          </a:p>
          <a:p>
            <a:pPr lvl="1"/>
            <a:r>
              <a:rPr lang="en-US" dirty="0"/>
              <a:t>Creatures of habit and routine</a:t>
            </a:r>
          </a:p>
          <a:p>
            <a:pPr lvl="1"/>
            <a:r>
              <a:rPr lang="en-US" dirty="0"/>
              <a:t>Indicate high activity areas</a:t>
            </a:r>
          </a:p>
          <a:p>
            <a:pPr lvl="1"/>
            <a:r>
              <a:rPr lang="en-US" dirty="0"/>
              <a:t>Think three-dimensionally</a:t>
            </a:r>
          </a:p>
          <a:p>
            <a:pPr lvl="2"/>
            <a:r>
              <a:rPr lang="en-US" dirty="0"/>
              <a:t>May have fallen from 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66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DA0D-EE67-490C-81CD-18A56DB5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Droppings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73737C-733E-460D-A06C-10037F10FD2F}"/>
              </a:ext>
            </a:extLst>
          </p:cNvPr>
          <p:cNvGrpSpPr/>
          <p:nvPr/>
        </p:nvGrpSpPr>
        <p:grpSpPr>
          <a:xfrm>
            <a:off x="3116962" y="2013856"/>
            <a:ext cx="5118995" cy="4226767"/>
            <a:chOff x="977005" y="1967205"/>
            <a:chExt cx="5118995" cy="4226767"/>
          </a:xfrm>
        </p:grpSpPr>
        <p:pic>
          <p:nvPicPr>
            <p:cNvPr id="7" name="Picture 6" descr="S:\sara k jpegs\Group-Poop.jpg">
              <a:extLst>
                <a:ext uri="{FF2B5EF4-FFF2-40B4-BE49-F238E27FC236}">
                  <a16:creationId xmlns:a16="http://schemas.microsoft.com/office/drawing/2014/main" id="{4E571629-1BF4-4133-9CD8-A8A7171C8F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7005" y="1967205"/>
              <a:ext cx="5118995" cy="42267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79C40-EC8D-4B30-A710-DBC550F9363E}"/>
                </a:ext>
              </a:extLst>
            </p:cNvPr>
            <p:cNvSpPr txBox="1"/>
            <p:nvPr/>
          </p:nvSpPr>
          <p:spPr>
            <a:xfrm>
              <a:off x="1057745" y="2037245"/>
              <a:ext cx="1766830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Norway rat</a:t>
              </a:r>
            </a:p>
            <a:p>
              <a:r>
                <a:rPr lang="en-US" dirty="0"/>
                <a:t>Blunt ends, ¾”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7D4EA4-3897-453A-9414-B09A8051D67E}"/>
                </a:ext>
              </a:extLst>
            </p:cNvPr>
            <p:cNvSpPr/>
            <p:nvPr/>
          </p:nvSpPr>
          <p:spPr>
            <a:xfrm>
              <a:off x="5290457" y="2683576"/>
              <a:ext cx="805543" cy="16271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B53FE4-9AA2-4DD8-933C-8534EC068AAF}"/>
                </a:ext>
              </a:extLst>
            </p:cNvPr>
            <p:cNvSpPr/>
            <p:nvPr/>
          </p:nvSpPr>
          <p:spPr>
            <a:xfrm>
              <a:off x="5512836" y="2811607"/>
              <a:ext cx="583164" cy="1741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FF11F9-2923-47AD-8773-BD1D1449384C}"/>
                </a:ext>
              </a:extLst>
            </p:cNvPr>
            <p:cNvSpPr txBox="1"/>
            <p:nvPr/>
          </p:nvSpPr>
          <p:spPr>
            <a:xfrm>
              <a:off x="4029322" y="5463957"/>
              <a:ext cx="1976823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House mouse</a:t>
              </a:r>
            </a:p>
            <a:p>
              <a:r>
                <a:rPr lang="en-US" dirty="0"/>
                <a:t>Pointed ends, ¼”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0202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8803-2B55-44E2-9893-D604C3B6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Droppings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A8AD2-6E5A-4041-BDCB-E5910DB4E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1066" y="1581889"/>
            <a:ext cx="4223205" cy="5000962"/>
          </a:xfr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BC8C1-0892-4DCC-831F-B436743FA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20899" y="1581889"/>
            <a:ext cx="4223205" cy="5000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7768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08AC-F693-4341-80D5-AF2211D4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rodent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CD207-C2D2-4640-9129-EA9B12AD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Rodents usually travel along structural guidelines</a:t>
            </a:r>
          </a:p>
          <a:p>
            <a:pPr lvl="1"/>
            <a:r>
              <a:rPr lang="en-US" dirty="0"/>
              <a:t>Sill ledges</a:t>
            </a:r>
          </a:p>
          <a:p>
            <a:pPr lvl="1"/>
            <a:r>
              <a:rPr lang="en-US" dirty="0"/>
              <a:t>Fence support rails</a:t>
            </a:r>
          </a:p>
          <a:p>
            <a:pPr lvl="1"/>
            <a:r>
              <a:rPr lang="en-US" dirty="0"/>
              <a:t>Foundations</a:t>
            </a:r>
          </a:p>
          <a:p>
            <a:pPr lvl="1"/>
            <a:r>
              <a:rPr lang="en-US" dirty="0"/>
              <a:t>Electrical wires</a:t>
            </a:r>
          </a:p>
          <a:p>
            <a:pPr lvl="1"/>
            <a:r>
              <a:rPr lang="en-US" dirty="0"/>
              <a:t>Pipes</a:t>
            </a:r>
          </a:p>
          <a:p>
            <a:pPr lvl="1"/>
            <a:r>
              <a:rPr lang="en-US" dirty="0"/>
              <a:t>Tree branches</a:t>
            </a:r>
          </a:p>
          <a:p>
            <a:pPr lvl="1"/>
            <a:r>
              <a:rPr lang="en-US" dirty="0"/>
              <a:t>Conduits</a:t>
            </a:r>
          </a:p>
        </p:txBody>
      </p:sp>
      <p:pic>
        <p:nvPicPr>
          <p:cNvPr id="1026" name="Picture 2" descr="Image result for pipes outside house">
            <a:extLst>
              <a:ext uri="{FF2B5EF4-FFF2-40B4-BE49-F238E27FC236}">
                <a16:creationId xmlns:a16="http://schemas.microsoft.com/office/drawing/2014/main" id="{F500284B-8615-4E84-A7C4-55F296D0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295" y="2805388"/>
            <a:ext cx="4756558" cy="35674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15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7C62-9DD2-4136-93E8-7181537E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 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E30DD-2300-43A4-B6FB-701192E32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Rodent body oils (called sebum)</a:t>
            </a:r>
          </a:p>
          <a:p>
            <a:r>
              <a:rPr lang="en-US" dirty="0"/>
              <a:t>Indicate well-used pathways</a:t>
            </a:r>
          </a:p>
          <a:p>
            <a:r>
              <a:rPr lang="en-US" dirty="0"/>
              <a:t>Fresh rub marks will smear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F2984-99BC-48A5-A744-634E0BC0D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508" y="3629608"/>
            <a:ext cx="3541078" cy="26558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2C01FF-D1E3-4636-92F1-9012A9E6A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08" y="514569"/>
            <a:ext cx="3541078" cy="28000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786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E9D6-577E-4C08-88E4-2FBA4307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Burrows – rats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B1FAD-BFF6-45BF-B169-50034BEAE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Norway rats are </a:t>
            </a:r>
            <a:r>
              <a:rPr lang="en-US" dirty="0">
                <a:solidFill>
                  <a:srgbClr val="FFC000"/>
                </a:solidFill>
              </a:rPr>
              <a:t>ground-burrowing</a:t>
            </a:r>
            <a:r>
              <a:rPr lang="en-US" dirty="0"/>
              <a:t> animals</a:t>
            </a:r>
          </a:p>
          <a:p>
            <a:pPr lvl="1"/>
            <a:r>
              <a:rPr lang="en-US" dirty="0"/>
              <a:t>Main entrance – about </a:t>
            </a:r>
            <a:r>
              <a:rPr lang="en-US" dirty="0">
                <a:solidFill>
                  <a:srgbClr val="FFC000"/>
                </a:solidFill>
              </a:rPr>
              <a:t>3 inches </a:t>
            </a:r>
            <a:r>
              <a:rPr lang="en-US" dirty="0"/>
              <a:t>in diameter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D76D8CE-EB66-4742-B40A-97F657094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57" y="3153747"/>
            <a:ext cx="3427378" cy="31521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8F3EE-0FEF-4518-A9CC-773A235EA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460" y="3153747"/>
            <a:ext cx="3822472" cy="31521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3318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EB33-2201-48EF-8451-916B07EC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Burrows under trash bins</a:t>
            </a:r>
          </a:p>
        </p:txBody>
      </p:sp>
      <p:pic>
        <p:nvPicPr>
          <p:cNvPr id="4" name="20190923_091712">
            <a:hlinkClick r:id="" action="ppaction://media"/>
            <a:extLst>
              <a:ext uri="{FF2B5EF4-FFF2-40B4-BE49-F238E27FC236}">
                <a16:creationId xmlns:a16="http://schemas.microsoft.com/office/drawing/2014/main" id="{C659056C-CD9F-4CBA-BA21-D79E59FDE6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150" y="1861003"/>
            <a:ext cx="7935913" cy="44640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950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526E-05DD-4736-8A78-647467E3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0DB92-736D-4966-BC35-9F1E9608B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17" y="1839057"/>
            <a:ext cx="5367539" cy="4429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36DED-12A8-4727-85A1-F10640A72A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648" y="1839057"/>
            <a:ext cx="4652865" cy="4429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184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D5CB-5B6A-42A0-975B-703618BB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vertebrates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B1A9D4-A429-46D7-BC7A-DBA658E6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765364" cy="4463140"/>
          </a:xfrm>
        </p:spPr>
        <p:txBody>
          <a:bodyPr>
            <a:normAutofit/>
          </a:bodyPr>
          <a:lstStyle/>
          <a:p>
            <a:r>
              <a:rPr lang="en-US" dirty="0"/>
              <a:t>Birds</a:t>
            </a:r>
          </a:p>
          <a:p>
            <a:pPr lvl="1"/>
            <a:r>
              <a:rPr lang="en-US" dirty="0"/>
              <a:t>Feral pigeons</a:t>
            </a:r>
          </a:p>
          <a:p>
            <a:pPr lvl="1"/>
            <a:r>
              <a:rPr lang="en-US" dirty="0"/>
              <a:t>English sparrows</a:t>
            </a:r>
          </a:p>
          <a:p>
            <a:pPr lvl="1"/>
            <a:r>
              <a:rPr lang="en-US" dirty="0"/>
              <a:t>European starlings</a:t>
            </a:r>
          </a:p>
          <a:p>
            <a:r>
              <a:rPr lang="en-US" dirty="0"/>
              <a:t>Rodents</a:t>
            </a:r>
          </a:p>
          <a:p>
            <a:pPr lvl="1"/>
            <a:r>
              <a:rPr lang="en-US" dirty="0"/>
              <a:t>House mice</a:t>
            </a:r>
          </a:p>
          <a:p>
            <a:pPr lvl="1"/>
            <a:r>
              <a:rPr lang="en-US" dirty="0"/>
              <a:t>Norway rats</a:t>
            </a:r>
          </a:p>
        </p:txBody>
      </p:sp>
    </p:spTree>
    <p:extLst>
      <p:ext uri="{BB962C8B-B14F-4D97-AF65-F5344CB8AC3E}">
        <p14:creationId xmlns:p14="http://schemas.microsoft.com/office/powerpoint/2010/main" val="29710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E658-94BB-439E-8DEB-FFD58D9C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9" y="2906105"/>
            <a:ext cx="9765365" cy="104579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What Can We Do?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3817E-72A6-4923-AFF6-87052883D749}"/>
              </a:ext>
            </a:extLst>
          </p:cNvPr>
          <p:cNvCxnSpPr/>
          <p:nvPr/>
        </p:nvCxnSpPr>
        <p:spPr>
          <a:xfrm>
            <a:off x="741049" y="2713704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48191B-3B3C-4F8A-B0D7-5E28D5A78CC6}"/>
              </a:ext>
            </a:extLst>
          </p:cNvPr>
          <p:cNvCxnSpPr/>
          <p:nvPr/>
        </p:nvCxnSpPr>
        <p:spPr>
          <a:xfrm>
            <a:off x="741049" y="4154127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93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AE82-B1D1-4947-A24B-C869D3A2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pest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E5DE5-1FEF-40CC-8E28-0FDF6EAD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Inspection</a:t>
            </a:r>
            <a:r>
              <a:rPr lang="en-US" dirty="0"/>
              <a:t>—what’s the problem?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Identification</a:t>
            </a:r>
            <a:r>
              <a:rPr lang="en-US" dirty="0"/>
              <a:t>—what’s the pest?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Sanitation</a:t>
            </a:r>
            <a:r>
              <a:rPr lang="en-US" dirty="0"/>
              <a:t>—what is supporting the population?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Exclusion</a:t>
            </a:r>
            <a:r>
              <a:rPr lang="en-US" dirty="0"/>
              <a:t>—how are they getting inside?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Treatment</a:t>
            </a:r>
            <a:r>
              <a:rPr lang="en-US" dirty="0"/>
              <a:t>—how should we control them?</a:t>
            </a:r>
          </a:p>
          <a:p>
            <a:pPr lvl="2"/>
            <a:r>
              <a:rPr lang="en-US" dirty="0"/>
              <a:t>Exterior baiting program (organic options available)</a:t>
            </a:r>
          </a:p>
          <a:p>
            <a:pPr lvl="2"/>
            <a:r>
              <a:rPr lang="en-US" dirty="0"/>
              <a:t>Targeted treatments—burrow baiting</a:t>
            </a:r>
          </a:p>
          <a:p>
            <a:pPr lvl="2"/>
            <a:r>
              <a:rPr lang="en-US" dirty="0"/>
              <a:t>Interior inspection, monitoring, and trapping</a:t>
            </a:r>
          </a:p>
        </p:txBody>
      </p:sp>
    </p:spTree>
    <p:extLst>
      <p:ext uri="{BB962C8B-B14F-4D97-AF65-F5344CB8AC3E}">
        <p14:creationId xmlns:p14="http://schemas.microsoft.com/office/powerpoint/2010/main" val="6803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CDF69-E742-4927-94CF-5777934A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Protecting your perimeter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F12D4-9771-4FE8-9838-EAEFCE7644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466" y="1819473"/>
            <a:ext cx="6058677" cy="45440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43FD2-CED3-4961-856D-D3FE20555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05" y="1819473"/>
            <a:ext cx="3408006" cy="45440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8616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5D94-EA8B-474E-9247-C12DEB9A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features of exterior stations</a:t>
            </a:r>
          </a:p>
        </p:txBody>
      </p:sp>
      <p:pic>
        <p:nvPicPr>
          <p:cNvPr id="23554" name="Picture 2" descr="Image result for aegis rodent bait station anchor">
            <a:extLst>
              <a:ext uri="{FF2B5EF4-FFF2-40B4-BE49-F238E27FC236}">
                <a16:creationId xmlns:a16="http://schemas.microsoft.com/office/drawing/2014/main" id="{1D44B764-F86C-437F-BEDC-6B076112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068" y="2473652"/>
            <a:ext cx="3545633" cy="26613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aegis rodent bait station anchor">
            <a:extLst>
              <a:ext uri="{FF2B5EF4-FFF2-40B4-BE49-F238E27FC236}">
                <a16:creationId xmlns:a16="http://schemas.microsoft.com/office/drawing/2014/main" id="{ABC4A044-BC02-426B-99DF-A89E78172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560" y="2473652"/>
            <a:ext cx="1656223" cy="26613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443DF-6889-42E9-B4ED-C492425DB444}"/>
              </a:ext>
            </a:extLst>
          </p:cNvPr>
          <p:cNvSpPr txBox="1"/>
          <p:nvPr/>
        </p:nvSpPr>
        <p:spPr>
          <a:xfrm>
            <a:off x="1223864" y="5236764"/>
            <a:ext cx="290804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Stone base acts as an anchor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3B2D0-3B8D-49F1-A579-6D654324B868}"/>
              </a:ext>
            </a:extLst>
          </p:cNvPr>
          <p:cNvSpPr txBox="1"/>
          <p:nvPr/>
        </p:nvSpPr>
        <p:spPr>
          <a:xfrm>
            <a:off x="4635110" y="5236764"/>
            <a:ext cx="189245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Special key for tamper-resistance</a:t>
            </a:r>
          </a:p>
        </p:txBody>
      </p:sp>
      <p:pic>
        <p:nvPicPr>
          <p:cNvPr id="8" name="Picture 2" descr="Image result for aegis rodent bait station snap e">
            <a:extLst>
              <a:ext uri="{FF2B5EF4-FFF2-40B4-BE49-F238E27FC236}">
                <a16:creationId xmlns:a16="http://schemas.microsoft.com/office/drawing/2014/main" id="{8DE7F36D-F099-41CA-AF63-1AF1EBD0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698" y="2026422"/>
            <a:ext cx="3612386" cy="36123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7122B-7956-404D-9F87-153BA0DDE120}"/>
              </a:ext>
            </a:extLst>
          </p:cNvPr>
          <p:cNvSpPr txBox="1"/>
          <p:nvPr/>
        </p:nvSpPr>
        <p:spPr>
          <a:xfrm>
            <a:off x="7156575" y="5740778"/>
            <a:ext cx="272625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Rods prevent bait from being shaken or pulled out</a:t>
            </a:r>
          </a:p>
        </p:txBody>
      </p:sp>
    </p:spTree>
    <p:extLst>
      <p:ext uri="{BB962C8B-B14F-4D97-AF65-F5344CB8AC3E}">
        <p14:creationId xmlns:p14="http://schemas.microsoft.com/office/powerpoint/2010/main" val="4080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259A-28AB-4FBE-9100-8383255A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and treating burrows</a:t>
            </a:r>
          </a:p>
        </p:txBody>
      </p:sp>
      <p:pic>
        <p:nvPicPr>
          <p:cNvPr id="5" name="Picture 2" descr="Image result for norway rat burrow">
            <a:extLst>
              <a:ext uri="{FF2B5EF4-FFF2-40B4-BE49-F238E27FC236}">
                <a16:creationId xmlns:a16="http://schemas.microsoft.com/office/drawing/2014/main" id="{F48B162F-404E-4093-B894-68D2D72F4B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121" y="1895725"/>
            <a:ext cx="2435192" cy="20410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CB427698-D44D-4347-A8A9-01127B2CA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121" y="4187813"/>
            <a:ext cx="2435192" cy="211649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3F658-B942-422F-8995-A050DB6DE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635" y="1895725"/>
            <a:ext cx="3244957" cy="4408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2" descr="Image result for norway rat burrow">
            <a:extLst>
              <a:ext uri="{FF2B5EF4-FFF2-40B4-BE49-F238E27FC236}">
                <a16:creationId xmlns:a16="http://schemas.microsoft.com/office/drawing/2014/main" id="{07A96CAC-BCD7-434D-824C-F6147C0B0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914" y="1895724"/>
            <a:ext cx="3965608" cy="44085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94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DA2A-CC3A-4D0C-8EAC-1B2EE9CF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 management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34ED-395A-4ED6-A600-610754B3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765364" cy="1357601"/>
          </a:xfrm>
        </p:spPr>
        <p:txBody>
          <a:bodyPr>
            <a:normAutofit/>
          </a:bodyPr>
          <a:lstStyle/>
          <a:p>
            <a:r>
              <a:rPr lang="en-US" dirty="0"/>
              <a:t>Choosing the right product or device for the situation</a:t>
            </a:r>
          </a:p>
          <a:p>
            <a:r>
              <a:rPr lang="en-US" dirty="0"/>
              <a:t>Choosing the right formulation of the product</a:t>
            </a:r>
          </a:p>
        </p:txBody>
      </p:sp>
      <p:pic>
        <p:nvPicPr>
          <p:cNvPr id="4" name="Picture 2" descr="Brigand Wax Bait Rodenticide : 1772">
            <a:extLst>
              <a:ext uri="{FF2B5EF4-FFF2-40B4-BE49-F238E27FC236}">
                <a16:creationId xmlns:a16="http://schemas.microsoft.com/office/drawing/2014/main" id="{8BFF5093-B016-4620-82B4-BA0309AA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152" y="3498011"/>
            <a:ext cx="1848931" cy="16781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contrac blox">
            <a:extLst>
              <a:ext uri="{FF2B5EF4-FFF2-40B4-BE49-F238E27FC236}">
                <a16:creationId xmlns:a16="http://schemas.microsoft.com/office/drawing/2014/main" id="{E4120993-98AB-445A-95AC-27C9186BD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512" y="3282614"/>
            <a:ext cx="1131429" cy="16781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maki pellets">
            <a:extLst>
              <a:ext uri="{FF2B5EF4-FFF2-40B4-BE49-F238E27FC236}">
                <a16:creationId xmlns:a16="http://schemas.microsoft.com/office/drawing/2014/main" id="{30DE7916-9F3B-4F39-BA21-733360501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5819" y="4071943"/>
            <a:ext cx="1711858" cy="16616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tracking powder rodent">
            <a:extLst>
              <a:ext uri="{FF2B5EF4-FFF2-40B4-BE49-F238E27FC236}">
                <a16:creationId xmlns:a16="http://schemas.microsoft.com/office/drawing/2014/main" id="{698054B1-A4BC-40E3-885E-A631AF1EE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616" y="4337096"/>
            <a:ext cx="1711858" cy="16616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 result for soft bait rodenticide">
            <a:extLst>
              <a:ext uri="{FF2B5EF4-FFF2-40B4-BE49-F238E27FC236}">
                <a16:creationId xmlns:a16="http://schemas.microsoft.com/office/drawing/2014/main" id="{3D984D65-BB6C-4B3B-997D-C8EE4AB3F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8022" y="3797561"/>
            <a:ext cx="1711858" cy="16616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72705C9B-E3E8-47C3-B992-38492814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082" y="4628368"/>
            <a:ext cx="1661615" cy="16616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DA2A-CC3A-4D0C-8EAC-1B2EE9CF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Pest management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34ED-395A-4ED6-A600-610754B3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80" y="1730832"/>
            <a:ext cx="7725070" cy="4585992"/>
          </a:xfrm>
        </p:spPr>
        <p:txBody>
          <a:bodyPr>
            <a:normAutofit/>
          </a:bodyPr>
          <a:lstStyle/>
          <a:p>
            <a:r>
              <a:rPr lang="en-US" dirty="0"/>
              <a:t>Applying that product or device properly</a:t>
            </a:r>
          </a:p>
          <a:p>
            <a:pPr lvl="1"/>
            <a:r>
              <a:rPr lang="en-US" dirty="0"/>
              <a:t>Where the pest will interact with it</a:t>
            </a:r>
          </a:p>
          <a:p>
            <a:pPr lvl="1"/>
            <a:r>
              <a:rPr lang="en-US" dirty="0"/>
              <a:t>According to label and law</a:t>
            </a:r>
          </a:p>
          <a:p>
            <a:pPr lvl="1"/>
            <a:r>
              <a:rPr lang="en-US" dirty="0"/>
              <a:t>With least risk to non-target animals</a:t>
            </a:r>
          </a:p>
          <a:p>
            <a:r>
              <a:rPr lang="en-US" dirty="0"/>
              <a:t>Routine monitoring</a:t>
            </a:r>
          </a:p>
          <a:p>
            <a:r>
              <a:rPr lang="en-US" dirty="0"/>
              <a:t>Education on mitigating pest pressure</a:t>
            </a:r>
          </a:p>
          <a:p>
            <a:r>
              <a:rPr lang="en-US" dirty="0"/>
              <a:t>Documentation of pest control services</a:t>
            </a:r>
          </a:p>
          <a:p>
            <a:r>
              <a:rPr lang="en-US" dirty="0"/>
              <a:t>Elimination or control of your pest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0E36B-C967-4F16-81DD-7FB6E6A92E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5146" y="2554295"/>
            <a:ext cx="3130969" cy="23482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41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braman pest logo">
            <a:extLst>
              <a:ext uri="{FF2B5EF4-FFF2-40B4-BE49-F238E27FC236}">
                <a16:creationId xmlns:a16="http://schemas.microsoft.com/office/drawing/2014/main" id="{79610AF7-D48F-417A-A0D4-E6760388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024" y="1288849"/>
            <a:ext cx="6340425" cy="1305071"/>
          </a:xfrm>
          <a:prstGeom prst="rect">
            <a:avLst/>
          </a:prstGeom>
          <a:noFill/>
          <a:ln w="130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E17960-2AF2-4982-8EA8-CC0395345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024" y="3263397"/>
            <a:ext cx="6340425" cy="26802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8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/>
              <a:t>Natasha Wright, BCE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Board Certified Entomologist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Technical Director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nwright@bramanpest.com</a:t>
            </a:r>
          </a:p>
        </p:txBody>
      </p:sp>
    </p:spTree>
    <p:extLst>
      <p:ext uri="{BB962C8B-B14F-4D97-AF65-F5344CB8AC3E}">
        <p14:creationId xmlns:p14="http://schemas.microsoft.com/office/powerpoint/2010/main" val="192842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DC07-25FE-4555-B167-5FE3B81B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Norway rats need water daily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1447-2DDE-4CD4-9642-B78CF5B44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Rats need </a:t>
            </a:r>
            <a:r>
              <a:rPr lang="en-US" dirty="0">
                <a:solidFill>
                  <a:srgbClr val="FFC000"/>
                </a:solidFill>
              </a:rPr>
              <a:t>water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on a daily basis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They will live close to a water source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87BE-AB87-45D4-97DD-042FA109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28BCB-C89F-4BE8-98E6-10668028D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765364" cy="820465"/>
          </a:xfrm>
        </p:spPr>
        <p:txBody>
          <a:bodyPr/>
          <a:lstStyle/>
          <a:p>
            <a:r>
              <a:rPr lang="en-US" dirty="0"/>
              <a:t>Will travel between </a:t>
            </a:r>
            <a:r>
              <a:rPr lang="en-US" dirty="0">
                <a:solidFill>
                  <a:srgbClr val="FFC000"/>
                </a:solidFill>
              </a:rPr>
              <a:t>100 and 450 feet </a:t>
            </a:r>
            <a:r>
              <a:rPr lang="en-US" dirty="0"/>
              <a:t>from their burrows</a:t>
            </a:r>
          </a:p>
        </p:txBody>
      </p:sp>
    </p:spTree>
    <p:extLst>
      <p:ext uri="{BB962C8B-B14F-4D97-AF65-F5344CB8AC3E}">
        <p14:creationId xmlns:p14="http://schemas.microsoft.com/office/powerpoint/2010/main" val="400787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B8FF-0E0F-4FC9-9435-A8EDD210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Rats and food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C4C79-9D44-4229-801C-866B3F4F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5457731" cy="4463140"/>
          </a:xfrm>
        </p:spPr>
        <p:txBody>
          <a:bodyPr/>
          <a:lstStyle/>
          <a:p>
            <a:r>
              <a:rPr lang="en-US" dirty="0"/>
              <a:t>Rats cannot vomit</a:t>
            </a:r>
          </a:p>
          <a:p>
            <a:r>
              <a:rPr lang="en-US" dirty="0"/>
              <a:t>Why is this important?</a:t>
            </a:r>
          </a:p>
          <a:p>
            <a:pPr lvl="1"/>
            <a:r>
              <a:rPr lang="en-US" dirty="0"/>
              <a:t>To rid the body of toxic substances</a:t>
            </a:r>
          </a:p>
          <a:p>
            <a:r>
              <a:rPr lang="en-US" dirty="0"/>
              <a:t>How do they avoid bad food?</a:t>
            </a:r>
          </a:p>
          <a:p>
            <a:pPr lvl="1"/>
            <a:r>
              <a:rPr lang="en-US" dirty="0"/>
              <a:t>Taste small amounts of food to see if it makes them sick</a:t>
            </a:r>
          </a:p>
          <a:p>
            <a:pPr lvl="1"/>
            <a:r>
              <a:rPr lang="en-US" dirty="0"/>
              <a:t>Food avoidance learning (neophobia)</a:t>
            </a:r>
          </a:p>
        </p:txBody>
      </p:sp>
    </p:spTree>
    <p:extLst>
      <p:ext uri="{BB962C8B-B14F-4D97-AF65-F5344CB8AC3E}">
        <p14:creationId xmlns:p14="http://schemas.microsoft.com/office/powerpoint/2010/main" val="36909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B3F9-261F-4C1A-BF8C-7179DAF3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Neophobia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8B87-4178-4149-B7DF-85749C97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79" y="1730832"/>
            <a:ext cx="9581862" cy="47259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Neophobia</a:t>
            </a:r>
            <a:r>
              <a:rPr lang="en-US" dirty="0"/>
              <a:t> – “fear of new”</a:t>
            </a:r>
          </a:p>
          <a:p>
            <a:r>
              <a:rPr lang="en-US" dirty="0"/>
              <a:t>Rats may ignore traps, baits, and other devices</a:t>
            </a:r>
          </a:p>
          <a:p>
            <a:r>
              <a:rPr lang="en-US" dirty="0"/>
              <a:t>If there is plenty of food, why risk trying something new?</a:t>
            </a:r>
          </a:p>
          <a:p>
            <a:r>
              <a:rPr lang="en-US" dirty="0"/>
              <a:t>Sanitation is key</a:t>
            </a:r>
          </a:p>
          <a:p>
            <a:pPr lvl="1"/>
            <a:r>
              <a:rPr lang="en-US" sz="2200" dirty="0"/>
              <a:t>Removal of food sources</a:t>
            </a:r>
          </a:p>
          <a:p>
            <a:pPr lvl="1"/>
            <a:r>
              <a:rPr lang="en-US" sz="2200" dirty="0"/>
              <a:t>Neophobic rats are forced to investigate new food sources, like baits</a:t>
            </a:r>
          </a:p>
        </p:txBody>
      </p:sp>
    </p:spTree>
    <p:extLst>
      <p:ext uri="{BB962C8B-B14F-4D97-AF65-F5344CB8AC3E}">
        <p14:creationId xmlns:p14="http://schemas.microsoft.com/office/powerpoint/2010/main" val="30654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E658-94BB-439E-8DEB-FFD58D9C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9" y="2857980"/>
            <a:ext cx="9765365" cy="104579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Integrated Pest Management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3817E-72A6-4923-AFF6-87052883D749}"/>
              </a:ext>
            </a:extLst>
          </p:cNvPr>
          <p:cNvCxnSpPr/>
          <p:nvPr/>
        </p:nvCxnSpPr>
        <p:spPr>
          <a:xfrm>
            <a:off x="741049" y="2713704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48191B-3B3C-4F8A-B0D7-5E28D5A78CC6}"/>
              </a:ext>
            </a:extLst>
          </p:cNvPr>
          <p:cNvCxnSpPr/>
          <p:nvPr/>
        </p:nvCxnSpPr>
        <p:spPr>
          <a:xfrm>
            <a:off x="741049" y="4154127"/>
            <a:ext cx="9765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37518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8985</TotalTime>
  <Words>772</Words>
  <Application>Microsoft Office PowerPoint</Application>
  <PresentationFormat>Widescreen</PresentationFormat>
  <Paragraphs>180</Paragraphs>
  <Slides>47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Century Schoolbook</vt:lpstr>
      <vt:lpstr>Wingdings 2</vt:lpstr>
      <vt:lpstr>View</vt:lpstr>
      <vt:lpstr>PowerPoint Presentation</vt:lpstr>
      <vt:lpstr>Why control them?</vt:lpstr>
      <vt:lpstr>Know Your Foe</vt:lpstr>
      <vt:lpstr>Invasive vertebrates</vt:lpstr>
      <vt:lpstr>Norway rats need water daily</vt:lpstr>
      <vt:lpstr>Home range</vt:lpstr>
      <vt:lpstr>Rats and food sensitivity</vt:lpstr>
      <vt:lpstr>Neophobia</vt:lpstr>
      <vt:lpstr>Integrated Pest Management</vt:lpstr>
      <vt:lpstr>What is integrated pest management?</vt:lpstr>
      <vt:lpstr>We don’t have a silver bullet</vt:lpstr>
      <vt:lpstr>What Can You Do?</vt:lpstr>
      <vt:lpstr>Sanitation</vt:lpstr>
      <vt:lpstr>Allow room for inspection</vt:lpstr>
      <vt:lpstr>Sanitation concerns</vt:lpstr>
      <vt:lpstr>Sanitation concerns</vt:lpstr>
      <vt:lpstr>Sanitation concerns</vt:lpstr>
      <vt:lpstr>Sanitation concerns</vt:lpstr>
      <vt:lpstr>Clutter</vt:lpstr>
      <vt:lpstr>Clutter</vt:lpstr>
      <vt:lpstr>Exclusion</vt:lpstr>
      <vt:lpstr>Exclusion</vt:lpstr>
      <vt:lpstr>Exclusion</vt:lpstr>
      <vt:lpstr>Exclusion</vt:lpstr>
      <vt:lpstr>Exclusion</vt:lpstr>
      <vt:lpstr>Exclusion</vt:lpstr>
      <vt:lpstr>Exclusion</vt:lpstr>
      <vt:lpstr>Exclusion</vt:lpstr>
      <vt:lpstr>Pest Evidence</vt:lpstr>
      <vt:lpstr>Rat evidence</vt:lpstr>
      <vt:lpstr>Rodent sightings</vt:lpstr>
      <vt:lpstr>Droppings</vt:lpstr>
      <vt:lpstr>Droppings</vt:lpstr>
      <vt:lpstr>Droppings</vt:lpstr>
      <vt:lpstr>Identify rodent pathways</vt:lpstr>
      <vt:lpstr>Rub marks</vt:lpstr>
      <vt:lpstr>5. Burrows – rats </vt:lpstr>
      <vt:lpstr>Burrows under trash bins</vt:lpstr>
      <vt:lpstr>Tracks</vt:lpstr>
      <vt:lpstr>What Can We Do?</vt:lpstr>
      <vt:lpstr>Integrated pest management</vt:lpstr>
      <vt:lpstr>Protecting your perimeter</vt:lpstr>
      <vt:lpstr>Safety features of exterior stations</vt:lpstr>
      <vt:lpstr>Finding and treating burrows</vt:lpstr>
      <vt:lpstr>Pest management professionals</vt:lpstr>
      <vt:lpstr>Pest management professionals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Rats and Birds in Facilities</dc:title>
  <dc:creator>Natasha Wright</dc:creator>
  <cp:lastModifiedBy>Genevieve Higgins</cp:lastModifiedBy>
  <cp:revision>419</cp:revision>
  <dcterms:created xsi:type="dcterms:W3CDTF">2018-06-11T13:32:10Z</dcterms:created>
  <dcterms:modified xsi:type="dcterms:W3CDTF">2020-01-09T16:03:12Z</dcterms:modified>
</cp:coreProperties>
</file>