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6858000" cx="12192000"/>
  <p:notesSz cx="7010400" cy="92964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hn/NcnIF5PdYAcLV2nnvShCeUx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32"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6434"/>
          </a:xfrm>
          <a:prstGeom prst="rect">
            <a:avLst/>
          </a:prstGeom>
          <a:noFill/>
          <a:ln>
            <a:noFill/>
          </a:ln>
        </p:spPr>
        <p:txBody>
          <a:bodyPr anchorCtr="0" anchor="t"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6434"/>
          </a:xfrm>
          <a:prstGeom prst="rect">
            <a:avLst/>
          </a:prstGeom>
          <a:noFill/>
          <a:ln>
            <a:noFill/>
          </a:ln>
        </p:spPr>
        <p:txBody>
          <a:bodyPr anchorCtr="0" anchor="t" bIns="46575" lIns="93175" spcFirstLastPara="1" rIns="93175" wrap="square" tIns="465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6433"/>
          </a:xfrm>
          <a:prstGeom prst="rect">
            <a:avLst/>
          </a:prstGeom>
          <a:noFill/>
          <a:ln>
            <a:noFill/>
          </a:ln>
        </p:spPr>
        <p:txBody>
          <a:bodyPr anchorCtr="0" anchor="b"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87" name="Google Shape;87;p1:notes"/>
          <p:cNvSpPr txBox="1"/>
          <p:nvPr>
            <p:ph idx="11" type="ftr"/>
          </p:nvPr>
        </p:nvSpPr>
        <p:spPr>
          <a:xfrm>
            <a:off x="0" y="8829967"/>
            <a:ext cx="3037840" cy="466433"/>
          </a:xfrm>
          <a:prstGeom prst="rect">
            <a:avLst/>
          </a:prstGeom>
          <a:noFill/>
          <a:ln>
            <a:noFill/>
          </a:ln>
        </p:spPr>
        <p:txBody>
          <a:bodyPr anchorCtr="0" anchor="b" bIns="46575" lIns="93175" spcFirstLastPara="1" rIns="93175" wrap="square" tIns="46575">
            <a:noAutofit/>
          </a:bodyPr>
          <a:lstStyle/>
          <a:p>
            <a:pPr indent="0" lvl="0" marL="0" rtl="0" algn="l">
              <a:spcBef>
                <a:spcPts val="0"/>
              </a:spcBef>
              <a:spcAft>
                <a:spcPts val="0"/>
              </a:spcAft>
              <a:buNone/>
            </a:pPr>
            <a:r>
              <a:t/>
            </a:r>
            <a:endParaRPr/>
          </a:p>
        </p:txBody>
      </p:sp>
      <p:sp>
        <p:nvSpPr>
          <p:cNvPr id="88" name="Google Shape;88;p1: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
        <p:nvSpPr>
          <p:cNvPr id="89" name="Google Shape;89;p1:notes"/>
          <p:cNvSpPr txBox="1"/>
          <p:nvPr>
            <p:ph idx="10" type="dt"/>
          </p:nvPr>
        </p:nvSpPr>
        <p:spPr>
          <a:xfrm>
            <a:off x="3970938" y="0"/>
            <a:ext cx="3037840" cy="466434"/>
          </a:xfrm>
          <a:prstGeom prst="rect">
            <a:avLst/>
          </a:prstGeom>
          <a:noFill/>
          <a:ln>
            <a:noFill/>
          </a:ln>
        </p:spPr>
        <p:txBody>
          <a:bodyPr anchorCtr="0" anchor="t" bIns="46575" lIns="93175" spcFirstLastPara="1" rIns="93175" wrap="square" tIns="46575">
            <a:noAutofit/>
          </a:bodyPr>
          <a:lstStyle/>
          <a:p>
            <a:pPr indent="0" lvl="0" marL="0" rtl="0" algn="r">
              <a:spcBef>
                <a:spcPts val="0"/>
              </a:spcBef>
              <a:spcAft>
                <a:spcPts val="0"/>
              </a:spcAft>
              <a:buNone/>
            </a:pPr>
            <a:r>
              <a:rPr lang="en-US"/>
              <a:t>5/16/2019</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6" name="Google Shape;186;p10: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Most green infrastructure practices are designed to improve water quality, namely, to capture the first 1” of stormwater runoff, known as the first flush.  During a storm event, a majority of the pollution washes off the land in the first 20 minutes.  So, if you can capture and treat this first flush, we can go a long way to improving water quality and maybe eliminate some localize flooding from smaller storms but what about the infamous 100-Year storm?</a:t>
            </a:r>
            <a:endParaRPr/>
          </a:p>
        </p:txBody>
      </p:sp>
      <p:sp>
        <p:nvSpPr>
          <p:cNvPr id="187" name="Google Shape;187;p10:notes"/>
          <p:cNvSpPr txBox="1"/>
          <p:nvPr>
            <p:ph idx="10" type="dt"/>
          </p:nvPr>
        </p:nvSpPr>
        <p:spPr>
          <a:xfrm>
            <a:off x="3970938" y="0"/>
            <a:ext cx="3037840" cy="466434"/>
          </a:xfrm>
          <a:prstGeom prst="rect">
            <a:avLst/>
          </a:prstGeom>
          <a:noFill/>
          <a:ln>
            <a:noFill/>
          </a:ln>
        </p:spPr>
        <p:txBody>
          <a:bodyPr anchorCtr="0" anchor="t" bIns="46575" lIns="93175" spcFirstLastPara="1" rIns="93175" wrap="square" tIns="46575">
            <a:noAutofit/>
          </a:bodyPr>
          <a:lstStyle/>
          <a:p>
            <a:pPr indent="0" lvl="0" marL="0" rtl="0" algn="r">
              <a:spcBef>
                <a:spcPts val="0"/>
              </a:spcBef>
              <a:spcAft>
                <a:spcPts val="0"/>
              </a:spcAft>
              <a:buNone/>
            </a:pPr>
            <a:r>
              <a:rPr lang="en-US">
                <a:solidFill>
                  <a:srgbClr val="000000"/>
                </a:solidFill>
              </a:rPr>
              <a:t>9/3/2019</a:t>
            </a:r>
            <a:endParaRPr/>
          </a:p>
        </p:txBody>
      </p:sp>
      <p:sp>
        <p:nvSpPr>
          <p:cNvPr id="188" name="Google Shape;188;p10: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1: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04" name="Google Shape;204;p1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2: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14" name="Google Shape;214;p1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3: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27" name="Google Shape;227;p13:notes"/>
          <p:cNvSpPr txBox="1"/>
          <p:nvPr>
            <p:ph idx="10" type="dt"/>
          </p:nvPr>
        </p:nvSpPr>
        <p:spPr>
          <a:xfrm>
            <a:off x="3970938" y="0"/>
            <a:ext cx="3037840" cy="466434"/>
          </a:xfrm>
          <a:prstGeom prst="rect">
            <a:avLst/>
          </a:prstGeom>
          <a:noFill/>
          <a:ln>
            <a:noFill/>
          </a:ln>
        </p:spPr>
        <p:txBody>
          <a:bodyPr anchorCtr="0" anchor="t" bIns="46575" lIns="93175" spcFirstLastPara="1" rIns="93175" wrap="square" tIns="46575">
            <a:noAutofit/>
          </a:bodyPr>
          <a:lstStyle/>
          <a:p>
            <a:pPr indent="0" lvl="0" marL="0" rtl="0" algn="r">
              <a:spcBef>
                <a:spcPts val="0"/>
              </a:spcBef>
              <a:spcAft>
                <a:spcPts val="0"/>
              </a:spcAft>
              <a:buNone/>
            </a:pPr>
            <a:r>
              <a:t/>
            </a:r>
            <a:endParaRPr/>
          </a:p>
        </p:txBody>
      </p:sp>
      <p:sp>
        <p:nvSpPr>
          <p:cNvPr id="228" name="Google Shape;228;p13: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4: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40" name="Google Shape;240;p1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5: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46" name="Google Shape;246;p1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6: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56" name="Google Shape;256;p1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7: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66" name="Google Shape;266;p1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8: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74" name="Google Shape;274;p1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9: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85" name="Google Shape;285;p1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2: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rmAutofit/>
          </a:bodyPr>
          <a:lstStyle/>
          <a:p>
            <a:pPr indent="0" lvl="0" marL="0" rtl="0" algn="l">
              <a:spcBef>
                <a:spcPts val="0"/>
              </a:spcBef>
              <a:spcAft>
                <a:spcPts val="0"/>
              </a:spcAft>
              <a:buNone/>
            </a:pPr>
            <a:r>
              <a:t/>
            </a:r>
            <a:endParaRPr/>
          </a:p>
        </p:txBody>
      </p:sp>
      <p:sp>
        <p:nvSpPr>
          <p:cNvPr id="101" name="Google Shape;101;p2:notes"/>
          <p:cNvSpPr txBox="1"/>
          <p:nvPr>
            <p:ph idx="11" type="ftr"/>
          </p:nvPr>
        </p:nvSpPr>
        <p:spPr>
          <a:xfrm>
            <a:off x="0" y="8829967"/>
            <a:ext cx="3037840" cy="466433"/>
          </a:xfrm>
          <a:prstGeom prst="rect">
            <a:avLst/>
          </a:prstGeom>
          <a:noFill/>
          <a:ln>
            <a:noFill/>
          </a:ln>
        </p:spPr>
        <p:txBody>
          <a:bodyPr anchorCtr="0" anchor="b" bIns="46575" lIns="93175" spcFirstLastPara="1" rIns="93175" wrap="square" tIns="46575">
            <a:noAutofit/>
          </a:bodyPr>
          <a:lstStyle/>
          <a:p>
            <a:pPr indent="0" lvl="0" marL="0" rtl="0" algn="l">
              <a:spcBef>
                <a:spcPts val="0"/>
              </a:spcBef>
              <a:spcAft>
                <a:spcPts val="0"/>
              </a:spcAft>
              <a:buNone/>
            </a:pPr>
            <a:r>
              <a:t/>
            </a:r>
            <a:endParaRPr/>
          </a:p>
        </p:txBody>
      </p:sp>
      <p:sp>
        <p:nvSpPr>
          <p:cNvPr id="102" name="Google Shape;102;p2: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
        <p:nvSpPr>
          <p:cNvPr id="103" name="Google Shape;103;p2:notes"/>
          <p:cNvSpPr txBox="1"/>
          <p:nvPr>
            <p:ph idx="10" type="dt"/>
          </p:nvPr>
        </p:nvSpPr>
        <p:spPr>
          <a:xfrm>
            <a:off x="3970938" y="0"/>
            <a:ext cx="3037840" cy="466434"/>
          </a:xfrm>
          <a:prstGeom prst="rect">
            <a:avLst/>
          </a:prstGeom>
          <a:noFill/>
          <a:ln>
            <a:noFill/>
          </a:ln>
        </p:spPr>
        <p:txBody>
          <a:bodyPr anchorCtr="0" anchor="t" bIns="46575" lIns="93175" spcFirstLastPara="1" rIns="93175" wrap="square" tIns="46575">
            <a:noAutofit/>
          </a:bodyPr>
          <a:lstStyle/>
          <a:p>
            <a:pPr indent="0" lvl="0" marL="0" rtl="0" algn="r">
              <a:spcBef>
                <a:spcPts val="0"/>
              </a:spcBef>
              <a:spcAft>
                <a:spcPts val="0"/>
              </a:spcAft>
              <a:buNone/>
            </a:pPr>
            <a:r>
              <a:rPr lang="en-US"/>
              <a:t>5/16/2019</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0: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93" name="Google Shape;293;p2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1: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99" name="Google Shape;299;p2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2: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05" name="Google Shape;305;p2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3: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11" name="Google Shape;311;p2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4: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25" name="Google Shape;325;p2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5: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33" name="Google Shape;333;p2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6: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41" name="Google Shape;341;p2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7: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47" name="Google Shape;347;p2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3" name="Google Shape;113;p3: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114" name="Google Shape;114;p3:notes"/>
          <p:cNvSpPr txBox="1"/>
          <p:nvPr>
            <p:ph idx="10" type="dt"/>
          </p:nvPr>
        </p:nvSpPr>
        <p:spPr>
          <a:xfrm>
            <a:off x="3970938" y="0"/>
            <a:ext cx="3037840" cy="466434"/>
          </a:xfrm>
          <a:prstGeom prst="rect">
            <a:avLst/>
          </a:prstGeom>
          <a:noFill/>
          <a:ln>
            <a:noFill/>
          </a:ln>
        </p:spPr>
        <p:txBody>
          <a:bodyPr anchorCtr="0" anchor="t" bIns="46575" lIns="93175" spcFirstLastPara="1" rIns="93175" wrap="square" tIns="46575">
            <a:noAutofit/>
          </a:bodyPr>
          <a:lstStyle/>
          <a:p>
            <a:pPr indent="0" lvl="0" marL="0" rtl="0" algn="r">
              <a:spcBef>
                <a:spcPts val="0"/>
              </a:spcBef>
              <a:spcAft>
                <a:spcPts val="0"/>
              </a:spcAft>
              <a:buNone/>
            </a:pPr>
            <a:r>
              <a:t/>
            </a:r>
            <a:endParaRPr/>
          </a:p>
        </p:txBody>
      </p:sp>
      <p:sp>
        <p:nvSpPr>
          <p:cNvPr id="115" name="Google Shape;115;p3: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4" name="Google Shape;124;p4: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125" name="Google Shape;125;p4:notes"/>
          <p:cNvSpPr txBox="1"/>
          <p:nvPr>
            <p:ph idx="10" type="dt"/>
          </p:nvPr>
        </p:nvSpPr>
        <p:spPr>
          <a:xfrm>
            <a:off x="3970938" y="0"/>
            <a:ext cx="3037840" cy="466434"/>
          </a:xfrm>
          <a:prstGeom prst="rect">
            <a:avLst/>
          </a:prstGeom>
          <a:noFill/>
          <a:ln>
            <a:noFill/>
          </a:ln>
        </p:spPr>
        <p:txBody>
          <a:bodyPr anchorCtr="0" anchor="t" bIns="46575" lIns="93175" spcFirstLastPara="1" rIns="93175" wrap="square" tIns="46575">
            <a:noAutofit/>
          </a:bodyPr>
          <a:lstStyle/>
          <a:p>
            <a:pPr indent="0" lvl="0" marL="0" rtl="0" algn="r">
              <a:spcBef>
                <a:spcPts val="0"/>
              </a:spcBef>
              <a:spcAft>
                <a:spcPts val="0"/>
              </a:spcAft>
              <a:buNone/>
            </a:pPr>
            <a:r>
              <a:t/>
            </a:r>
            <a:endParaRPr/>
          </a:p>
        </p:txBody>
      </p:sp>
      <p:sp>
        <p:nvSpPr>
          <p:cNvPr id="126" name="Google Shape;126;p4: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5: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7" name="Google Shape;137;p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2" name="Google Shape;152;p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8" name="Google Shape;158;p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64" name="Google Shape;164;p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76" name="Google Shape;176;p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9"/>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9"/>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9"/>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8"/>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8"/>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8"/>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8"/>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9"/>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9"/>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9"/>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9"/>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9"/>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30"/>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0"/>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0"/>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0"/>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31"/>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1"/>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 name="Google Shape;28;p31"/>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1"/>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1"/>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 name="Shape 31"/>
        <p:cNvGrpSpPr/>
        <p:nvPr/>
      </p:nvGrpSpPr>
      <p:grpSpPr>
        <a:xfrm>
          <a:off x="0" y="0"/>
          <a:ext cx="0" cy="0"/>
          <a:chOff x="0" y="0"/>
          <a:chExt cx="0" cy="0"/>
        </a:xfrm>
      </p:grpSpPr>
      <p:sp>
        <p:nvSpPr>
          <p:cNvPr id="32" name="Google Shape;32;p3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 name="Google Shape;34;p32"/>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2"/>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2"/>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3"/>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3"/>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3"/>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3"/>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4"/>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4"/>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4"/>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4"/>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34"/>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4"/>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4"/>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4"/>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5"/>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5"/>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5"/>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5"/>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6"/>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6"/>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6"/>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6"/>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7"/>
          <p:cNvSpPr/>
          <p:nvPr>
            <p:ph idx="2" type="pic"/>
          </p:nvPr>
        </p:nvSpPr>
        <p:spPr>
          <a:xfrm>
            <a:off x="5183188" y="987427"/>
            <a:ext cx="6172200" cy="4873625"/>
          </a:xfrm>
          <a:prstGeom prst="rect">
            <a:avLst/>
          </a:prstGeom>
          <a:noFill/>
          <a:ln>
            <a:noFill/>
          </a:ln>
        </p:spPr>
      </p:sp>
      <p:sp>
        <p:nvSpPr>
          <p:cNvPr id="68" name="Google Shape;68;p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7"/>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7"/>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7"/>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8"/>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8"/>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8"/>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1.jpg"/><Relationship Id="rId9" Type="http://schemas.openxmlformats.org/officeDocument/2006/relationships/image" Target="../media/image7.jpg"/><Relationship Id="rId5" Type="http://schemas.openxmlformats.org/officeDocument/2006/relationships/hyperlink" Target="mailto:Obropta@envsci.rutgers.edu" TargetMode="External"/><Relationship Id="rId6" Type="http://schemas.openxmlformats.org/officeDocument/2006/relationships/hyperlink" Target="http://www.water.rutgers.edu/" TargetMode="External"/><Relationship Id="rId7" Type="http://schemas.openxmlformats.org/officeDocument/2006/relationships/image" Target="../media/image2.jpg"/><Relationship Id="rId8"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jpg"/><Relationship Id="rId4" Type="http://schemas.openxmlformats.org/officeDocument/2006/relationships/image" Target="../media/image26.jpg"/><Relationship Id="rId10" Type="http://schemas.openxmlformats.org/officeDocument/2006/relationships/image" Target="../media/image32.jpg"/><Relationship Id="rId9" Type="http://schemas.openxmlformats.org/officeDocument/2006/relationships/image" Target="../media/image28.jpg"/><Relationship Id="rId5" Type="http://schemas.openxmlformats.org/officeDocument/2006/relationships/image" Target="../media/image25.jpg"/><Relationship Id="rId6" Type="http://schemas.openxmlformats.org/officeDocument/2006/relationships/image" Target="../media/image21.jpg"/><Relationship Id="rId7" Type="http://schemas.openxmlformats.org/officeDocument/2006/relationships/image" Target="../media/image31.jpg"/><Relationship Id="rId8"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jpg"/><Relationship Id="rId4" Type="http://schemas.openxmlformats.org/officeDocument/2006/relationships/image" Target="../media/image33.jpg"/><Relationship Id="rId5" Type="http://schemas.openxmlformats.org/officeDocument/2006/relationships/image" Target="../media/image3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6.jpg"/><Relationship Id="rId4" Type="http://schemas.openxmlformats.org/officeDocument/2006/relationships/image" Target="../media/image34.jpg"/><Relationship Id="rId5" Type="http://schemas.openxmlformats.org/officeDocument/2006/relationships/image" Target="../media/image39.jpg"/><Relationship Id="rId6" Type="http://schemas.openxmlformats.org/officeDocument/2006/relationships/image" Target="../media/image38.jpg"/><Relationship Id="rId7"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ater.rutgers.edu/Projects/GreenInfrastructureChampions/2021/Session1/Part_1-How%20to%20identify%20green%20infrastructure%20projects%20in%20your%20town-01152021.pdf" TargetMode="External"/><Relationship Id="rId4" Type="http://schemas.openxmlformats.org/officeDocument/2006/relationships/hyperlink" Target="http://water.rutgers.edu/Projects/GreenInfrastructureChampions/2021/Session2/Part_2-Moving%20From%20Planning%20to%20Implementation.pdf" TargetMode="External"/><Relationship Id="rId5" Type="http://schemas.openxmlformats.org/officeDocument/2006/relationships/image" Target="../media/image41.jpg"/><Relationship Id="rId6" Type="http://schemas.openxmlformats.org/officeDocument/2006/relationships/image" Target="../media/image44.jpg"/><Relationship Id="rId7" Type="http://schemas.openxmlformats.org/officeDocument/2006/relationships/image" Target="../media/image50.jpg"/><Relationship Id="rId8" Type="http://schemas.openxmlformats.org/officeDocument/2006/relationships/image" Target="../media/image4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ater.rutgers.edu/Projects/GreenInfrastructureChampions/2021/Session3/Part_3-Maintaining%20green%20infrastructure%20practices.pdf" TargetMode="External"/><Relationship Id="rId4" Type="http://schemas.openxmlformats.org/officeDocument/2006/relationships/hyperlink" Target="http://water.rutgers.edu/Projects/GreenInfrastructureChampions/2021/Session4/Part_4-Stormwater-management-regulations-policies-ordinances.pdf" TargetMode="External"/><Relationship Id="rId5" Type="http://schemas.openxmlformats.org/officeDocument/2006/relationships/image" Target="../media/image45.jpg"/><Relationship Id="rId6" Type="http://schemas.openxmlformats.org/officeDocument/2006/relationships/image" Target="../media/image47.jpg"/><Relationship Id="rId7" Type="http://schemas.openxmlformats.org/officeDocument/2006/relationships/image" Target="../media/image55.jpg"/><Relationship Id="rId8" Type="http://schemas.openxmlformats.org/officeDocument/2006/relationships/image" Target="../media/image4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ater.rutgers.edu/Projects/GreenInfrastructureChampions/2021/Session5/Part_5-Green%20infrastructure%20planning%20and%20implementation%20for%20Sustainable%20Jersey%20points.pdf" TargetMode="External"/><Relationship Id="rId4" Type="http://schemas.openxmlformats.org/officeDocument/2006/relationships/hyperlink" Target="http://water.rutgers.edu/Projects/GreenInfrastructureChampions/2021/Session%206/Part_6-Green%20Infrastructure%20Project%20for%20Schools.pdf" TargetMode="External"/><Relationship Id="rId5"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water.rutgers.edu/Projects/GreenInfrastructureChampions/2021/Session7/Part_7-HowToDesignandBuildaRainGarden.pdf" TargetMode="External"/><Relationship Id="rId4" Type="http://schemas.openxmlformats.org/officeDocument/2006/relationships/hyperlink" Target="http://water.rutgers.edu/Projects/GreenInfrastructureChampions/2021/Session8/Part_8-DetentionBasinRetrofitWithGreenInfrastructure_Revised_20210422.pdf" TargetMode="External"/><Relationship Id="rId5" Type="http://schemas.openxmlformats.org/officeDocument/2006/relationships/image" Target="../media/image52.jpg"/><Relationship Id="rId6" Type="http://schemas.openxmlformats.org/officeDocument/2006/relationships/image" Target="../media/image5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water.rutgers.edu/Projects/GreenInfrastructureChampions/2021/Session9/Part_9_SustainabilityMasterPlanning_GIChamps_2021_V2_05072021.pdf" TargetMode="External"/><Relationship Id="rId4" Type="http://schemas.openxmlformats.org/officeDocument/2006/relationships/hyperlink" Target="http://water.rutgers.edu/Projects/GreenInfrastructureChampions/2021/Session9/Part_9_SustainabilityMasterPlanning_GIChamps_2021_V2_05072021.pdf" TargetMode="External"/><Relationship Id="rId5" Type="http://schemas.openxmlformats.org/officeDocument/2006/relationships/hyperlink" Target="http://water.rutgers.edu/Projects/GreenInfrastructureChampions/2021/Session10/Part_10_UsingGreenInfrastructureToPromoteClimateResiliency.pdf" TargetMode="External"/><Relationship Id="rId6" Type="http://schemas.openxmlformats.org/officeDocument/2006/relationships/hyperlink" Target="http://water.rutgers.edu/Projects/GreenInfrastructureChampions/2021/Session10/Part_10_UsingGreenInfrastructureToPromoteClimateResiliency.pdf" TargetMode="External"/><Relationship Id="rId7"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6.jp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8.png"/><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4.jpg"/><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2.png"/><Relationship Id="rId4" Type="http://schemas.openxmlformats.org/officeDocument/2006/relationships/image" Target="../media/image5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9.jpg"/><Relationship Id="rId4" Type="http://schemas.openxmlformats.org/officeDocument/2006/relationships/hyperlink" Target="mailto:Obropta@envsci.rutgers.edu" TargetMode="External"/><Relationship Id="rId5" Type="http://schemas.openxmlformats.org/officeDocument/2006/relationships/image" Target="../media/image5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14.jpg"/><Relationship Id="rId5"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27.jpg"/><Relationship Id="rId5"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
          <p:cNvSpPr txBox="1"/>
          <p:nvPr/>
        </p:nvSpPr>
        <p:spPr>
          <a:xfrm>
            <a:off x="451945" y="868674"/>
            <a:ext cx="11435400" cy="19122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i="0" lang="en-US" sz="3200" u="none" cap="none" strike="noStrike">
                <a:solidFill>
                  <a:schemeClr val="dk1"/>
                </a:solidFill>
                <a:latin typeface="Arial"/>
                <a:ea typeface="Arial"/>
                <a:cs typeface="Arial"/>
                <a:sym typeface="Arial"/>
              </a:rPr>
              <a:t>Building Robust Community Partnerships through the </a:t>
            </a:r>
            <a:endParaRPr b="0" i="0" sz="32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1" i="0" lang="en-US" sz="3200" u="none" cap="none" strike="noStrike">
                <a:solidFill>
                  <a:schemeClr val="dk1"/>
                </a:solidFill>
                <a:latin typeface="Arial"/>
                <a:ea typeface="Arial"/>
                <a:cs typeface="Arial"/>
                <a:sym typeface="Arial"/>
              </a:rPr>
              <a:t>Green Infrastructure Champions Program</a:t>
            </a:r>
            <a:endParaRPr/>
          </a:p>
          <a:p>
            <a:pPr indent="0" lvl="0" marL="0" marR="0" rtl="0" algn="ctr">
              <a:spcBef>
                <a:spcPts val="0"/>
              </a:spcBef>
              <a:spcAft>
                <a:spcPts val="0"/>
              </a:spcAft>
              <a:buNone/>
            </a:pPr>
            <a:r>
              <a:rPr b="0" i="1" lang="en-US" sz="2600" u="none" cap="none" strike="noStrike">
                <a:solidFill>
                  <a:srgbClr val="C00000"/>
                </a:solidFill>
                <a:latin typeface="Arial"/>
                <a:ea typeface="Arial"/>
                <a:cs typeface="Arial"/>
                <a:sym typeface="Arial"/>
              </a:rPr>
              <a:t>Presented at the NE Urban Extension Conference in Springfield, MA</a:t>
            </a:r>
            <a:endParaRPr/>
          </a:p>
          <a:p>
            <a:pPr indent="0" lvl="0" marL="0" marR="0" rtl="0" algn="ctr">
              <a:spcBef>
                <a:spcPts val="0"/>
              </a:spcBef>
              <a:spcAft>
                <a:spcPts val="0"/>
              </a:spcAft>
              <a:buNone/>
            </a:pPr>
            <a:r>
              <a:rPr b="0" i="1" lang="en-US" sz="2600" u="none" cap="none" strike="noStrike">
                <a:solidFill>
                  <a:srgbClr val="C00000"/>
                </a:solidFill>
                <a:latin typeface="Arial"/>
                <a:ea typeface="Arial"/>
                <a:cs typeface="Arial"/>
                <a:sym typeface="Arial"/>
              </a:rPr>
              <a:t>June 2023</a:t>
            </a:r>
            <a:endParaRPr/>
          </a:p>
        </p:txBody>
      </p:sp>
      <p:pic>
        <p:nvPicPr>
          <p:cNvPr id="92" name="Google Shape;92;p1"/>
          <p:cNvPicPr preferRelativeResize="0"/>
          <p:nvPr/>
        </p:nvPicPr>
        <p:blipFill rotWithShape="1">
          <a:blip r:embed="rId3">
            <a:alphaModFix/>
          </a:blip>
          <a:srcRect b="0" l="0" r="0" t="0"/>
          <a:stretch/>
        </p:blipFill>
        <p:spPr>
          <a:xfrm>
            <a:off x="0" y="-15087"/>
            <a:ext cx="2298192" cy="998800"/>
          </a:xfrm>
          <a:prstGeom prst="rect">
            <a:avLst/>
          </a:prstGeom>
          <a:noFill/>
          <a:ln>
            <a:noFill/>
          </a:ln>
        </p:spPr>
      </p:pic>
      <p:pic>
        <p:nvPicPr>
          <p:cNvPr id="93" name="Google Shape;93;p1"/>
          <p:cNvPicPr preferRelativeResize="0"/>
          <p:nvPr/>
        </p:nvPicPr>
        <p:blipFill rotWithShape="1">
          <a:blip r:embed="rId4">
            <a:alphaModFix/>
          </a:blip>
          <a:srcRect b="0" l="0" r="0" t="0"/>
          <a:stretch/>
        </p:blipFill>
        <p:spPr>
          <a:xfrm>
            <a:off x="10216388" y="-15087"/>
            <a:ext cx="1975612" cy="968625"/>
          </a:xfrm>
          <a:prstGeom prst="rect">
            <a:avLst/>
          </a:prstGeom>
          <a:noFill/>
          <a:ln>
            <a:noFill/>
          </a:ln>
        </p:spPr>
      </p:pic>
      <p:sp>
        <p:nvSpPr>
          <p:cNvPr id="94" name="Google Shape;94;p1"/>
          <p:cNvSpPr/>
          <p:nvPr/>
        </p:nvSpPr>
        <p:spPr>
          <a:xfrm>
            <a:off x="3312072" y="2843601"/>
            <a:ext cx="5715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chemeClr val="dk1"/>
                </a:solidFill>
                <a:latin typeface="Arial"/>
                <a:ea typeface="Arial"/>
                <a:cs typeface="Arial"/>
                <a:sym typeface="Arial"/>
              </a:rPr>
              <a:t>Christopher C. Obropta, Ph.D., P.E.</a:t>
            </a:r>
            <a:endParaRPr/>
          </a:p>
          <a:p>
            <a:pPr indent="0" lvl="0" marL="0" marR="0" rtl="0" algn="ctr">
              <a:spcBef>
                <a:spcPts val="0"/>
              </a:spcBef>
              <a:spcAft>
                <a:spcPts val="0"/>
              </a:spcAft>
              <a:buNone/>
            </a:pPr>
            <a:r>
              <a:rPr b="0" i="0" lang="en-US" sz="2400" u="none" cap="none" strike="noStrike">
                <a:solidFill>
                  <a:schemeClr val="dk1"/>
                </a:solidFill>
                <a:latin typeface="Arial"/>
                <a:ea typeface="Arial"/>
                <a:cs typeface="Arial"/>
                <a:sym typeface="Arial"/>
              </a:rPr>
              <a:t>Email: </a:t>
            </a:r>
            <a:r>
              <a:rPr b="0" i="0" lang="en-US" sz="2400" u="sng" cap="none" strike="noStrike">
                <a:solidFill>
                  <a:schemeClr val="dk1"/>
                </a:solidFill>
                <a:latin typeface="Arial"/>
                <a:ea typeface="Arial"/>
                <a:cs typeface="Arial"/>
                <a:sym typeface="Arial"/>
                <a:hlinkClick r:id="rId5">
                  <a:extLst>
                    <a:ext uri="{A12FA001-AC4F-418D-AE19-62706E023703}">
                      <ahyp:hlinkClr val="tx"/>
                    </a:ext>
                  </a:extLst>
                </a:hlinkClick>
              </a:rPr>
              <a:t>obropta@envsci.rutgers.edu</a:t>
            </a:r>
            <a:endParaRPr b="0" i="0" sz="2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0" i="0" lang="en-US" sz="2400" u="sng" cap="none" strike="noStrike">
                <a:solidFill>
                  <a:schemeClr val="dk1"/>
                </a:solidFill>
                <a:latin typeface="Arial"/>
                <a:ea typeface="Arial"/>
                <a:cs typeface="Arial"/>
                <a:sym typeface="Arial"/>
                <a:hlinkClick r:id="rId6">
                  <a:extLst>
                    <a:ext uri="{A12FA001-AC4F-418D-AE19-62706E023703}">
                      <ahyp:hlinkClr val="tx"/>
                    </a:ext>
                  </a:extLst>
                </a:hlinkClick>
              </a:rPr>
              <a:t>www.water.rutgers.edu</a:t>
            </a:r>
            <a:endParaRPr b="0" i="0" sz="2400" u="none" cap="none" strike="noStrike">
              <a:solidFill>
                <a:schemeClr val="dk1"/>
              </a:solidFill>
              <a:latin typeface="Arial"/>
              <a:ea typeface="Arial"/>
              <a:cs typeface="Arial"/>
              <a:sym typeface="Arial"/>
            </a:endParaRPr>
          </a:p>
        </p:txBody>
      </p:sp>
      <p:pic>
        <p:nvPicPr>
          <p:cNvPr id="95" name="Google Shape;95;p1"/>
          <p:cNvPicPr preferRelativeResize="0"/>
          <p:nvPr/>
        </p:nvPicPr>
        <p:blipFill rotWithShape="1">
          <a:blip r:embed="rId7">
            <a:alphaModFix/>
          </a:blip>
          <a:srcRect b="0" l="0" r="0" t="0"/>
          <a:stretch/>
        </p:blipFill>
        <p:spPr>
          <a:xfrm>
            <a:off x="304800" y="4106922"/>
            <a:ext cx="3657600" cy="2743200"/>
          </a:xfrm>
          <a:prstGeom prst="rect">
            <a:avLst/>
          </a:prstGeom>
          <a:noFill/>
          <a:ln>
            <a:noFill/>
          </a:ln>
        </p:spPr>
      </p:pic>
      <p:pic>
        <p:nvPicPr>
          <p:cNvPr id="96" name="Google Shape;96;p1"/>
          <p:cNvPicPr preferRelativeResize="0"/>
          <p:nvPr/>
        </p:nvPicPr>
        <p:blipFill rotWithShape="1">
          <a:blip r:embed="rId8">
            <a:alphaModFix/>
          </a:blip>
          <a:srcRect b="0" l="0" r="0" t="0"/>
          <a:stretch/>
        </p:blipFill>
        <p:spPr>
          <a:xfrm>
            <a:off x="4267200" y="4106922"/>
            <a:ext cx="3657600" cy="2743200"/>
          </a:xfrm>
          <a:prstGeom prst="rect">
            <a:avLst/>
          </a:prstGeom>
          <a:noFill/>
          <a:ln>
            <a:noFill/>
          </a:ln>
        </p:spPr>
      </p:pic>
      <p:pic>
        <p:nvPicPr>
          <p:cNvPr id="97" name="Google Shape;97;p1"/>
          <p:cNvPicPr preferRelativeResize="0"/>
          <p:nvPr/>
        </p:nvPicPr>
        <p:blipFill rotWithShape="1">
          <a:blip r:embed="rId9">
            <a:alphaModFix/>
          </a:blip>
          <a:srcRect b="0" l="0" r="0" t="0"/>
          <a:stretch/>
        </p:blipFill>
        <p:spPr>
          <a:xfrm>
            <a:off x="8229600" y="4106922"/>
            <a:ext cx="3657600" cy="2743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0"/>
          <p:cNvSpPr txBox="1"/>
          <p:nvPr>
            <p:ph type="title"/>
          </p:nvPr>
        </p:nvSpPr>
        <p:spPr>
          <a:xfrm>
            <a:off x="3706646" y="247200"/>
            <a:ext cx="7497382" cy="54686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C00000"/>
              </a:buClr>
              <a:buSzPts val="3600"/>
              <a:buFont typeface="Arial"/>
              <a:buNone/>
            </a:pPr>
            <a:r>
              <a:rPr b="1" lang="en-US" sz="3600">
                <a:solidFill>
                  <a:srgbClr val="C00000"/>
                </a:solidFill>
                <a:latin typeface="Arial"/>
                <a:ea typeface="Arial"/>
                <a:cs typeface="Arial"/>
                <a:sym typeface="Arial"/>
              </a:rPr>
              <a:t>Green Infrastructure Practices</a:t>
            </a:r>
            <a:endParaRPr/>
          </a:p>
        </p:txBody>
      </p:sp>
      <p:pic>
        <p:nvPicPr>
          <p:cNvPr descr="card flwr joe pye.JPG" id="191" name="Google Shape;191;p10"/>
          <p:cNvPicPr preferRelativeResize="0"/>
          <p:nvPr/>
        </p:nvPicPr>
        <p:blipFill rotWithShape="1">
          <a:blip r:embed="rId3">
            <a:alphaModFix/>
          </a:blip>
          <a:srcRect b="0" l="0" r="0" t="0"/>
          <a:stretch/>
        </p:blipFill>
        <p:spPr>
          <a:xfrm>
            <a:off x="5951421" y="873605"/>
            <a:ext cx="2316479" cy="1737360"/>
          </a:xfrm>
          <a:prstGeom prst="rect">
            <a:avLst/>
          </a:prstGeom>
          <a:noFill/>
          <a:ln>
            <a:noFill/>
          </a:ln>
        </p:spPr>
      </p:pic>
      <p:pic>
        <p:nvPicPr>
          <p:cNvPr descr="092310_Holmdel VES RG 031.jpg" id="192" name="Google Shape;192;p10"/>
          <p:cNvPicPr preferRelativeResize="0"/>
          <p:nvPr/>
        </p:nvPicPr>
        <p:blipFill rotWithShape="1">
          <a:blip r:embed="rId4">
            <a:alphaModFix/>
          </a:blip>
          <a:srcRect b="0" l="0" r="0" t="0"/>
          <a:stretch/>
        </p:blipFill>
        <p:spPr>
          <a:xfrm>
            <a:off x="8373240" y="873605"/>
            <a:ext cx="2606040" cy="1737360"/>
          </a:xfrm>
          <a:prstGeom prst="rect">
            <a:avLst/>
          </a:prstGeom>
          <a:noFill/>
          <a:ln>
            <a:noFill/>
          </a:ln>
        </p:spPr>
      </p:pic>
      <p:pic>
        <p:nvPicPr>
          <p:cNvPr descr="DSCN2900.JPG" id="193" name="Google Shape;193;p10"/>
          <p:cNvPicPr preferRelativeResize="0"/>
          <p:nvPr/>
        </p:nvPicPr>
        <p:blipFill rotWithShape="1">
          <a:blip r:embed="rId5">
            <a:alphaModFix/>
          </a:blip>
          <a:srcRect b="0" l="0" r="0" t="0"/>
          <a:stretch/>
        </p:blipFill>
        <p:spPr>
          <a:xfrm>
            <a:off x="4543061" y="873605"/>
            <a:ext cx="1303020" cy="1737360"/>
          </a:xfrm>
          <a:prstGeom prst="rect">
            <a:avLst/>
          </a:prstGeom>
          <a:noFill/>
          <a:ln>
            <a:noFill/>
          </a:ln>
        </p:spPr>
      </p:pic>
      <p:pic>
        <p:nvPicPr>
          <p:cNvPr descr="pervious pavers no runoff or puddles 10_27_09.JPG" id="194" name="Google Shape;194;p10"/>
          <p:cNvPicPr preferRelativeResize="0"/>
          <p:nvPr/>
        </p:nvPicPr>
        <p:blipFill rotWithShape="1">
          <a:blip r:embed="rId6">
            <a:alphaModFix/>
          </a:blip>
          <a:srcRect b="0" l="10204" r="18366" t="15646"/>
          <a:stretch/>
        </p:blipFill>
        <p:spPr>
          <a:xfrm>
            <a:off x="8239794" y="2689613"/>
            <a:ext cx="2270760" cy="2011680"/>
          </a:xfrm>
          <a:prstGeom prst="rect">
            <a:avLst/>
          </a:prstGeom>
          <a:noFill/>
          <a:ln>
            <a:noFill/>
          </a:ln>
        </p:spPr>
      </p:pic>
      <p:pic>
        <p:nvPicPr>
          <p:cNvPr descr="G:\Rain Garden Projects\RG Manual\Rain Garden Manual for New Jersey version 2.0\Photo Donations\Deb Lord\2002 Baker School planting\IMG_2341.JPG" id="195" name="Google Shape;195;p10"/>
          <p:cNvPicPr preferRelativeResize="0"/>
          <p:nvPr/>
        </p:nvPicPr>
        <p:blipFill rotWithShape="1">
          <a:blip r:embed="rId7">
            <a:alphaModFix/>
          </a:blip>
          <a:srcRect b="0" l="0" r="0" t="0"/>
          <a:stretch/>
        </p:blipFill>
        <p:spPr>
          <a:xfrm>
            <a:off x="5896322" y="4748036"/>
            <a:ext cx="2688297" cy="2015162"/>
          </a:xfrm>
          <a:prstGeom prst="rect">
            <a:avLst/>
          </a:prstGeom>
          <a:noFill/>
          <a:ln>
            <a:noFill/>
          </a:ln>
        </p:spPr>
      </p:pic>
      <p:pic>
        <p:nvPicPr>
          <p:cNvPr id="196" name="Google Shape;196;p10"/>
          <p:cNvPicPr preferRelativeResize="0"/>
          <p:nvPr/>
        </p:nvPicPr>
        <p:blipFill rotWithShape="1">
          <a:blip r:embed="rId8">
            <a:alphaModFix/>
          </a:blip>
          <a:srcRect b="0" l="0" r="0" t="0"/>
          <a:stretch/>
        </p:blipFill>
        <p:spPr>
          <a:xfrm>
            <a:off x="4635305" y="2689613"/>
            <a:ext cx="3521406" cy="2011680"/>
          </a:xfrm>
          <a:prstGeom prst="rect">
            <a:avLst/>
          </a:prstGeom>
          <a:noFill/>
          <a:ln>
            <a:noFill/>
          </a:ln>
        </p:spPr>
      </p:pic>
      <p:grpSp>
        <p:nvGrpSpPr>
          <p:cNvPr id="197" name="Google Shape;197;p10"/>
          <p:cNvGrpSpPr/>
          <p:nvPr/>
        </p:nvGrpSpPr>
        <p:grpSpPr>
          <a:xfrm>
            <a:off x="8666391" y="4747824"/>
            <a:ext cx="2782347" cy="2081159"/>
            <a:chOff x="3690" y="1077"/>
            <a:chExt cx="2072" cy="1579"/>
          </a:xfrm>
        </p:grpSpPr>
        <p:pic>
          <p:nvPicPr>
            <p:cNvPr descr="CUMCO (2)" id="198" name="Google Shape;198;p10"/>
            <p:cNvPicPr preferRelativeResize="0"/>
            <p:nvPr/>
          </p:nvPicPr>
          <p:blipFill rotWithShape="1">
            <a:blip r:embed="rId9">
              <a:alphaModFix/>
            </a:blip>
            <a:srcRect b="0" l="3359" r="-64" t="0"/>
            <a:stretch/>
          </p:blipFill>
          <p:spPr>
            <a:xfrm>
              <a:off x="3712" y="1077"/>
              <a:ext cx="1983" cy="1536"/>
            </a:xfrm>
            <a:prstGeom prst="rect">
              <a:avLst/>
            </a:prstGeom>
            <a:noFill/>
            <a:ln>
              <a:noFill/>
            </a:ln>
          </p:spPr>
        </p:pic>
        <p:sp>
          <p:nvSpPr>
            <p:cNvPr id="199" name="Google Shape;199;p10"/>
            <p:cNvSpPr txBox="1"/>
            <p:nvPr/>
          </p:nvSpPr>
          <p:spPr>
            <a:xfrm>
              <a:off x="3690" y="2403"/>
              <a:ext cx="2072" cy="2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rgbClr val="FFFFFF"/>
                  </a:solidFill>
                  <a:latin typeface="Times"/>
                  <a:ea typeface="Times"/>
                  <a:cs typeface="Times"/>
                  <a:sym typeface="Times"/>
                </a:rPr>
                <a:t>Parker Urban Greenscapes. 2009. </a:t>
              </a:r>
              <a:endParaRPr/>
            </a:p>
          </p:txBody>
        </p:sp>
      </p:grpSp>
      <p:pic>
        <p:nvPicPr>
          <p:cNvPr descr="pervious-sample" id="200" name="Google Shape;200;p10"/>
          <p:cNvPicPr preferRelativeResize="0"/>
          <p:nvPr/>
        </p:nvPicPr>
        <p:blipFill rotWithShape="1">
          <a:blip r:embed="rId10">
            <a:alphaModFix/>
          </a:blip>
          <a:srcRect b="0" l="0" r="0" t="0"/>
          <a:stretch/>
        </p:blipFill>
        <p:spPr>
          <a:xfrm>
            <a:off x="3795144" y="4746126"/>
            <a:ext cx="2019407" cy="2017284"/>
          </a:xfrm>
          <a:prstGeom prst="rect">
            <a:avLst/>
          </a:prstGeom>
          <a:noFill/>
          <a:ln>
            <a:noFill/>
          </a:ln>
        </p:spPr>
      </p:pic>
      <p:sp>
        <p:nvSpPr>
          <p:cNvPr id="201" name="Google Shape;201;p10"/>
          <p:cNvSpPr txBox="1"/>
          <p:nvPr/>
        </p:nvSpPr>
        <p:spPr>
          <a:xfrm>
            <a:off x="470338" y="319174"/>
            <a:ext cx="3683000" cy="6219651"/>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0" i="0" lang="en-US" sz="2100" u="sng" cap="none" strike="noStrike">
                <a:solidFill>
                  <a:srgbClr val="000000"/>
                </a:solidFill>
                <a:latin typeface="Arial"/>
                <a:ea typeface="Arial"/>
                <a:cs typeface="Arial"/>
                <a:sym typeface="Arial"/>
              </a:rPr>
              <a:t>Bioretention Systems</a:t>
            </a:r>
            <a:endParaRPr/>
          </a:p>
          <a:p>
            <a:pPr indent="-233363" lvl="0" marL="233363" marR="0" rtl="0" algn="l">
              <a:spcBef>
                <a:spcPts val="100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Rain Gardens</a:t>
            </a:r>
            <a:endParaRPr/>
          </a:p>
          <a:p>
            <a:pPr indent="-233363" lvl="0" marL="233363" marR="0" rtl="0" algn="l">
              <a:spcBef>
                <a:spcPts val="100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Bioswales</a:t>
            </a:r>
            <a:endParaRPr b="0" i="0" sz="2100" u="none" cap="none" strike="noStrike">
              <a:solidFill>
                <a:srgbClr val="000000"/>
              </a:solidFill>
              <a:latin typeface="Arial"/>
              <a:ea typeface="Arial"/>
              <a:cs typeface="Arial"/>
              <a:sym typeface="Arial"/>
            </a:endParaRPr>
          </a:p>
          <a:p>
            <a:pPr indent="-233363" lvl="0" marL="233363" marR="0" rtl="0" algn="l">
              <a:spcBef>
                <a:spcPts val="100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Stormwater Planters</a:t>
            </a:r>
            <a:endParaRPr/>
          </a:p>
          <a:p>
            <a:pPr indent="-233363" lvl="0" marL="233363" marR="0" rtl="0" algn="l">
              <a:spcBef>
                <a:spcPts val="100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Curb Extensions</a:t>
            </a:r>
            <a:endParaRPr/>
          </a:p>
          <a:p>
            <a:pPr indent="-233363" lvl="0" marL="233363" marR="0" rtl="0" algn="l">
              <a:spcBef>
                <a:spcPts val="100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Tree Filter Boxes</a:t>
            </a:r>
            <a:endParaRPr/>
          </a:p>
          <a:p>
            <a:pPr indent="0" lvl="0" marL="0" marR="0" rtl="0" algn="l">
              <a:spcBef>
                <a:spcPts val="1000"/>
              </a:spcBef>
              <a:spcAft>
                <a:spcPts val="0"/>
              </a:spcAft>
              <a:buNone/>
            </a:pPr>
            <a:r>
              <a:rPr b="0" i="0" lang="en-US" sz="2100" u="sng" cap="none" strike="noStrike">
                <a:solidFill>
                  <a:srgbClr val="000000"/>
                </a:solidFill>
                <a:latin typeface="Arial"/>
                <a:ea typeface="Arial"/>
                <a:cs typeface="Arial"/>
                <a:sym typeface="Arial"/>
              </a:rPr>
              <a:t>Permeable Pavements</a:t>
            </a:r>
            <a:endParaRPr b="0" i="0" sz="2100" u="none" cap="none" strike="noStrike">
              <a:solidFill>
                <a:srgbClr val="000000"/>
              </a:solidFill>
              <a:latin typeface="Arial"/>
              <a:ea typeface="Arial"/>
              <a:cs typeface="Arial"/>
              <a:sym typeface="Arial"/>
            </a:endParaRPr>
          </a:p>
          <a:p>
            <a:pPr indent="0" lvl="0" marL="0" marR="0" rtl="0" algn="l">
              <a:spcBef>
                <a:spcPts val="1000"/>
              </a:spcBef>
              <a:spcAft>
                <a:spcPts val="0"/>
              </a:spcAft>
              <a:buNone/>
            </a:pPr>
            <a:r>
              <a:rPr b="0" i="0" lang="en-US" sz="2100" u="sng" cap="none" strike="noStrike">
                <a:solidFill>
                  <a:srgbClr val="000000"/>
                </a:solidFill>
                <a:latin typeface="Arial"/>
                <a:ea typeface="Arial"/>
                <a:cs typeface="Arial"/>
                <a:sym typeface="Arial"/>
              </a:rPr>
              <a:t>Rainwater Harvesting</a:t>
            </a:r>
            <a:endParaRPr/>
          </a:p>
          <a:p>
            <a:pPr indent="-233363" lvl="0" marL="233363" marR="0" rtl="0" algn="l">
              <a:spcBef>
                <a:spcPts val="100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Rain barrels </a:t>
            </a:r>
            <a:endParaRPr/>
          </a:p>
          <a:p>
            <a:pPr indent="-233363" lvl="0" marL="233363" marR="0" rtl="0" algn="l">
              <a:spcBef>
                <a:spcPts val="100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Cisterns</a:t>
            </a:r>
            <a:endParaRPr/>
          </a:p>
          <a:p>
            <a:pPr indent="0" lvl="0" marL="0" marR="0" rtl="0" algn="l">
              <a:spcBef>
                <a:spcPts val="1000"/>
              </a:spcBef>
              <a:spcAft>
                <a:spcPts val="0"/>
              </a:spcAft>
              <a:buNone/>
            </a:pPr>
            <a:r>
              <a:rPr b="0" i="0" lang="en-US" sz="2100" u="sng" cap="none" strike="noStrike">
                <a:solidFill>
                  <a:srgbClr val="000000"/>
                </a:solidFill>
                <a:latin typeface="Arial"/>
                <a:ea typeface="Arial"/>
                <a:cs typeface="Arial"/>
                <a:sym typeface="Arial"/>
              </a:rPr>
              <a:t>Dry Wells</a:t>
            </a:r>
            <a:endParaRPr/>
          </a:p>
          <a:p>
            <a:pPr indent="0" lvl="0" marL="0" marR="0" rtl="0" algn="l">
              <a:spcBef>
                <a:spcPts val="1000"/>
              </a:spcBef>
              <a:spcAft>
                <a:spcPts val="0"/>
              </a:spcAft>
              <a:buNone/>
            </a:pPr>
            <a:r>
              <a:rPr b="0" i="0" lang="en-US" sz="2100" u="sng" cap="none" strike="noStrike">
                <a:solidFill>
                  <a:srgbClr val="000000"/>
                </a:solidFill>
                <a:latin typeface="Arial"/>
                <a:ea typeface="Arial"/>
                <a:cs typeface="Arial"/>
                <a:sym typeface="Arial"/>
              </a:rPr>
              <a:t>Rooftop Systems</a:t>
            </a:r>
            <a:endParaRPr/>
          </a:p>
          <a:p>
            <a:pPr indent="-233363" lvl="0" marL="233363" marR="0" rtl="0" algn="l">
              <a:spcBef>
                <a:spcPts val="100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Green Roofs</a:t>
            </a:r>
            <a:endParaRPr/>
          </a:p>
          <a:p>
            <a:pPr indent="-225425" lvl="0" marL="225425" marR="0" rtl="0" algn="l">
              <a:spcBef>
                <a:spcPts val="50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Blue Roofs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1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7" name="Google Shape;207;p11"/>
          <p:cNvSpPr txBox="1"/>
          <p:nvPr>
            <p:ph type="title"/>
          </p:nvPr>
        </p:nvSpPr>
        <p:spPr>
          <a:xfrm>
            <a:off x="77990" y="214065"/>
            <a:ext cx="7885275" cy="773909"/>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C00000"/>
              </a:buClr>
              <a:buSzPct val="100000"/>
              <a:buFont typeface="Arial"/>
              <a:buNone/>
            </a:pPr>
            <a:r>
              <a:rPr b="1" lang="en-US" sz="3600">
                <a:solidFill>
                  <a:srgbClr val="C00000"/>
                </a:solidFill>
                <a:latin typeface="Arial"/>
                <a:ea typeface="Arial"/>
                <a:cs typeface="Arial"/>
                <a:sym typeface="Arial"/>
              </a:rPr>
              <a:t>Role of Green Infrastructure (GI) in NJ</a:t>
            </a:r>
            <a:endParaRPr/>
          </a:p>
        </p:txBody>
      </p:sp>
      <p:sp>
        <p:nvSpPr>
          <p:cNvPr id="208" name="Google Shape;208;p11"/>
          <p:cNvSpPr txBox="1"/>
          <p:nvPr>
            <p:ph idx="1" type="body"/>
          </p:nvPr>
        </p:nvSpPr>
        <p:spPr>
          <a:xfrm>
            <a:off x="150080" y="1429133"/>
            <a:ext cx="5098117" cy="5029069"/>
          </a:xfrm>
          <a:prstGeom prst="rect">
            <a:avLst/>
          </a:prstGeom>
          <a:noFill/>
          <a:ln>
            <a:noFill/>
          </a:ln>
        </p:spPr>
        <p:txBody>
          <a:bodyPr anchorCtr="0" anchor="t" bIns="45700" lIns="91425" spcFirstLastPara="1" rIns="91425" wrap="square" tIns="45700">
            <a:spAutoFit/>
          </a:bodyPr>
          <a:lstStyle/>
          <a:p>
            <a:pPr indent="-228600" lvl="0" marL="228600" rtl="0" algn="l">
              <a:lnSpc>
                <a:spcPct val="90000"/>
              </a:lnSpc>
              <a:spcBef>
                <a:spcPts val="0"/>
              </a:spcBef>
              <a:spcAft>
                <a:spcPts val="0"/>
              </a:spcAft>
              <a:buClr>
                <a:schemeClr val="dk1"/>
              </a:buClr>
              <a:buSzPts val="2400"/>
              <a:buChar char="•"/>
            </a:pPr>
            <a:r>
              <a:rPr lang="en-US" sz="2400">
                <a:latin typeface="Times New Roman"/>
                <a:ea typeface="Times New Roman"/>
                <a:cs typeface="Times New Roman"/>
                <a:sym typeface="Times New Roman"/>
              </a:rPr>
              <a:t>New “Major” Development </a:t>
            </a:r>
            <a:r>
              <a:rPr lang="en-US" sz="2400" u="sng">
                <a:latin typeface="Times New Roman"/>
                <a:ea typeface="Times New Roman"/>
                <a:cs typeface="Times New Roman"/>
                <a:sym typeface="Times New Roman"/>
              </a:rPr>
              <a:t>is required </a:t>
            </a:r>
            <a:r>
              <a:rPr lang="en-US" sz="2400">
                <a:latin typeface="Times New Roman"/>
                <a:ea typeface="Times New Roman"/>
                <a:cs typeface="Times New Roman"/>
                <a:sym typeface="Times New Roman"/>
              </a:rPr>
              <a:t>to use GI to maintain groundwater recharge and reduce Total Suspended Solids (TSS) from runoff</a:t>
            </a:r>
            <a:endParaRPr/>
          </a:p>
          <a:p>
            <a:pPr indent="-228600" lvl="0" marL="228600" rtl="0" algn="l">
              <a:lnSpc>
                <a:spcPct val="90000"/>
              </a:lnSpc>
              <a:spcBef>
                <a:spcPts val="2400"/>
              </a:spcBef>
              <a:spcAft>
                <a:spcPts val="0"/>
              </a:spcAft>
              <a:buClr>
                <a:schemeClr val="dk1"/>
              </a:buClr>
              <a:buSzPts val="2400"/>
              <a:buChar char="•"/>
            </a:pPr>
            <a:r>
              <a:rPr lang="en-US" sz="2400">
                <a:latin typeface="Times New Roman"/>
                <a:ea typeface="Times New Roman"/>
                <a:cs typeface="Times New Roman"/>
                <a:sym typeface="Times New Roman"/>
              </a:rPr>
              <a:t>Communities with combined sewers are using GI to reduce stormwater into system to prevent overflows (</a:t>
            </a:r>
            <a:r>
              <a:rPr lang="en-US" sz="2400" u="sng">
                <a:latin typeface="Times New Roman"/>
                <a:ea typeface="Times New Roman"/>
                <a:cs typeface="Times New Roman"/>
                <a:sym typeface="Times New Roman"/>
              </a:rPr>
              <a:t>GI</a:t>
            </a:r>
            <a:r>
              <a:rPr lang="en-US" sz="2400">
                <a:latin typeface="Times New Roman"/>
                <a:ea typeface="Times New Roman"/>
                <a:cs typeface="Times New Roman"/>
                <a:sym typeface="Times New Roman"/>
              </a:rPr>
              <a:t> </a:t>
            </a:r>
            <a:r>
              <a:rPr lang="en-US" sz="2400" u="sng">
                <a:latin typeface="Times New Roman"/>
                <a:ea typeface="Times New Roman"/>
                <a:cs typeface="Times New Roman"/>
                <a:sym typeface="Times New Roman"/>
              </a:rPr>
              <a:t>partially required</a:t>
            </a:r>
            <a:r>
              <a:rPr lang="en-US" sz="2400">
                <a:latin typeface="Times New Roman"/>
                <a:ea typeface="Times New Roman"/>
                <a:cs typeface="Times New Roman"/>
                <a:sym typeface="Times New Roman"/>
              </a:rPr>
              <a:t>)</a:t>
            </a:r>
            <a:endParaRPr/>
          </a:p>
          <a:p>
            <a:pPr indent="-228600" lvl="0" marL="228600" rtl="0" algn="l">
              <a:lnSpc>
                <a:spcPct val="90000"/>
              </a:lnSpc>
              <a:spcBef>
                <a:spcPts val="2400"/>
              </a:spcBef>
              <a:spcAft>
                <a:spcPts val="0"/>
              </a:spcAft>
              <a:buClr>
                <a:schemeClr val="dk1"/>
              </a:buClr>
              <a:buSzPts val="2400"/>
              <a:buChar char="•"/>
            </a:pPr>
            <a:r>
              <a:rPr lang="en-US" sz="2400">
                <a:latin typeface="Times New Roman"/>
                <a:ea typeface="Times New Roman"/>
                <a:cs typeface="Times New Roman"/>
                <a:sym typeface="Times New Roman"/>
              </a:rPr>
              <a:t>On a </a:t>
            </a:r>
            <a:r>
              <a:rPr lang="en-US" sz="2400" u="sng">
                <a:latin typeface="Times New Roman"/>
                <a:ea typeface="Times New Roman"/>
                <a:cs typeface="Times New Roman"/>
                <a:sym typeface="Times New Roman"/>
              </a:rPr>
              <a:t>voluntary basis</a:t>
            </a:r>
            <a:r>
              <a:rPr lang="en-US" sz="2400">
                <a:latin typeface="Times New Roman"/>
                <a:ea typeface="Times New Roman"/>
                <a:cs typeface="Times New Roman"/>
                <a:sym typeface="Times New Roman"/>
              </a:rPr>
              <a:t>, existing development, is being retrofitted with GI to help improve water quality and reduce flooding</a:t>
            </a:r>
            <a:endParaRPr/>
          </a:p>
        </p:txBody>
      </p:sp>
      <p:pic>
        <p:nvPicPr>
          <p:cNvPr descr="Ocean County - Surf City Elem School2.JPG" id="209" name="Google Shape;209;p11"/>
          <p:cNvPicPr preferRelativeResize="0"/>
          <p:nvPr/>
        </p:nvPicPr>
        <p:blipFill rotWithShape="1">
          <a:blip r:embed="rId3">
            <a:alphaModFix/>
          </a:blip>
          <a:srcRect b="-4" l="11510" r="-4" t="0"/>
          <a:stretch/>
        </p:blipFill>
        <p:spPr>
          <a:xfrm>
            <a:off x="8273446" y="3529313"/>
            <a:ext cx="3927454" cy="3328694"/>
          </a:xfrm>
          <a:custGeom>
            <a:rect b="b" l="l" r="r" t="t"/>
            <a:pathLst>
              <a:path extrusionOk="0" h="3176541" w="3747932">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ln>
            <a:noFill/>
          </a:ln>
        </p:spPr>
      </p:pic>
      <p:pic>
        <p:nvPicPr>
          <p:cNvPr descr="318.JPG" id="210" name="Google Shape;210;p11"/>
          <p:cNvPicPr preferRelativeResize="0"/>
          <p:nvPr/>
        </p:nvPicPr>
        <p:blipFill rotWithShape="1">
          <a:blip r:embed="rId4">
            <a:alphaModFix/>
          </a:blip>
          <a:srcRect b="4" l="12743" r="12646" t="0"/>
          <a:stretch/>
        </p:blipFill>
        <p:spPr>
          <a:xfrm>
            <a:off x="4929190" y="1986456"/>
            <a:ext cx="3927454" cy="3947780"/>
          </a:xfrm>
          <a:custGeom>
            <a:rect b="b" l="l" r="r" t="t"/>
            <a:pathLst>
              <a:path extrusionOk="0" h="3476265" w="3458367">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ln>
            <a:noFill/>
          </a:ln>
        </p:spPr>
      </p:pic>
      <p:pic>
        <p:nvPicPr>
          <p:cNvPr descr="IMG_3054.JPG" id="211" name="Google Shape;211;p11"/>
          <p:cNvPicPr preferRelativeResize="0"/>
          <p:nvPr/>
        </p:nvPicPr>
        <p:blipFill rotWithShape="1">
          <a:blip r:embed="rId5">
            <a:alphaModFix/>
          </a:blip>
          <a:srcRect b="-2" l="0" r="17764" t="0"/>
          <a:stretch/>
        </p:blipFill>
        <p:spPr>
          <a:xfrm>
            <a:off x="7621024" y="-5"/>
            <a:ext cx="4579876" cy="3536502"/>
          </a:xfrm>
          <a:custGeom>
            <a:rect b="b" l="l" r="r" t="t"/>
            <a:pathLst>
              <a:path extrusionOk="0" h="3536502" w="4579876">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2"/>
          <p:cNvSpPr txBox="1"/>
          <p:nvPr>
            <p:ph type="title"/>
          </p:nvPr>
        </p:nvSpPr>
        <p:spPr>
          <a:xfrm>
            <a:off x="627994" y="35913"/>
            <a:ext cx="10515600" cy="701731"/>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rgbClr val="C00000"/>
              </a:buClr>
              <a:buSzPts val="4400"/>
              <a:buFont typeface="Arial"/>
              <a:buNone/>
            </a:pPr>
            <a:r>
              <a:rPr b="1" lang="en-US">
                <a:solidFill>
                  <a:srgbClr val="C00000"/>
                </a:solidFill>
                <a:latin typeface="Arial"/>
                <a:ea typeface="Arial"/>
                <a:cs typeface="Arial"/>
                <a:sym typeface="Arial"/>
              </a:rPr>
              <a:t>Role of Rutgers</a:t>
            </a:r>
            <a:endParaRPr/>
          </a:p>
        </p:txBody>
      </p:sp>
      <p:sp>
        <p:nvSpPr>
          <p:cNvPr id="217" name="Google Shape;217;p12"/>
          <p:cNvSpPr txBox="1"/>
          <p:nvPr>
            <p:ph idx="1" type="body"/>
          </p:nvPr>
        </p:nvSpPr>
        <p:spPr>
          <a:xfrm>
            <a:off x="756745" y="809130"/>
            <a:ext cx="11193517" cy="3268587"/>
          </a:xfrm>
          <a:prstGeom prst="rect">
            <a:avLst/>
          </a:prstGeom>
          <a:noFill/>
          <a:ln>
            <a:noFill/>
          </a:ln>
        </p:spPr>
        <p:txBody>
          <a:bodyPr anchorCtr="0" anchor="t" bIns="45700" lIns="91425" spcFirstLastPara="1" rIns="91425" wrap="square" tIns="45700">
            <a:spAutoFit/>
          </a:bodyPr>
          <a:lstStyle/>
          <a:p>
            <a:pPr indent="-228600" lvl="0" marL="228600" rtl="0" algn="l">
              <a:lnSpc>
                <a:spcPct val="90000"/>
              </a:lnSpc>
              <a:spcBef>
                <a:spcPts val="0"/>
              </a:spcBef>
              <a:spcAft>
                <a:spcPts val="0"/>
              </a:spcAft>
              <a:buClr>
                <a:schemeClr val="dk1"/>
              </a:buClr>
              <a:buSzPts val="2800"/>
              <a:buChar char="•"/>
            </a:pPr>
            <a:r>
              <a:rPr lang="en-US">
                <a:latin typeface="Times New Roman"/>
                <a:ea typeface="Times New Roman"/>
                <a:cs typeface="Times New Roman"/>
                <a:sym typeface="Times New Roman"/>
              </a:rPr>
              <a:t>Educate community leaders, municipal officials, environmental commissioners, engineers, landscape architects, and planners on new regulations and green infrastructure</a:t>
            </a:r>
            <a:endParaRPr/>
          </a:p>
          <a:p>
            <a:pPr indent="-228600" lvl="0" marL="228600" rtl="0" algn="l">
              <a:lnSpc>
                <a:spcPct val="90000"/>
              </a:lnSpc>
              <a:spcBef>
                <a:spcPts val="1200"/>
              </a:spcBef>
              <a:spcAft>
                <a:spcPts val="0"/>
              </a:spcAft>
              <a:buClr>
                <a:schemeClr val="dk1"/>
              </a:buClr>
              <a:buSzPts val="2800"/>
              <a:buChar char="•"/>
            </a:pPr>
            <a:r>
              <a:rPr lang="en-US">
                <a:latin typeface="Times New Roman"/>
                <a:ea typeface="Times New Roman"/>
                <a:cs typeface="Times New Roman"/>
                <a:sym typeface="Times New Roman"/>
              </a:rPr>
              <a:t>Help CSO communities advocate for GI and identify appropriate locations</a:t>
            </a:r>
            <a:endParaRPr/>
          </a:p>
          <a:p>
            <a:pPr indent="-228600" lvl="0" marL="228600" rtl="0" algn="l">
              <a:lnSpc>
                <a:spcPct val="90000"/>
              </a:lnSpc>
              <a:spcBef>
                <a:spcPts val="1200"/>
              </a:spcBef>
              <a:spcAft>
                <a:spcPts val="0"/>
              </a:spcAft>
              <a:buClr>
                <a:schemeClr val="dk1"/>
              </a:buClr>
              <a:buSzPts val="2800"/>
              <a:buChar char="•"/>
            </a:pPr>
            <a:r>
              <a:rPr lang="en-US">
                <a:latin typeface="Times New Roman"/>
                <a:ea typeface="Times New Roman"/>
                <a:cs typeface="Times New Roman"/>
                <a:sym typeface="Times New Roman"/>
              </a:rPr>
              <a:t>Create local champions to promote GI for retrofitting existing development</a:t>
            </a:r>
            <a:endParaRPr/>
          </a:p>
          <a:p>
            <a:pPr indent="-228600" lvl="0" marL="228600" rtl="0" algn="l">
              <a:lnSpc>
                <a:spcPct val="90000"/>
              </a:lnSpc>
              <a:spcBef>
                <a:spcPts val="1200"/>
              </a:spcBef>
              <a:spcAft>
                <a:spcPts val="0"/>
              </a:spcAft>
              <a:buClr>
                <a:schemeClr val="dk1"/>
              </a:buClr>
              <a:buSzPts val="2800"/>
              <a:buChar char="•"/>
            </a:pPr>
            <a:r>
              <a:rPr lang="en-US">
                <a:latin typeface="Times New Roman"/>
                <a:ea typeface="Times New Roman"/>
                <a:cs typeface="Times New Roman"/>
                <a:sym typeface="Times New Roman"/>
              </a:rPr>
              <a:t>Help communities develop green infrastructure action plans, design demonstration projects, and install projects</a:t>
            </a:r>
            <a:endParaRPr/>
          </a:p>
        </p:txBody>
      </p:sp>
      <p:sp>
        <p:nvSpPr>
          <p:cNvPr id="218" name="Google Shape;218;p12"/>
          <p:cNvSpPr/>
          <p:nvPr/>
        </p:nvSpPr>
        <p:spPr>
          <a:xfrm>
            <a:off x="627994" y="2560779"/>
            <a:ext cx="11322268" cy="647985"/>
          </a:xfrm>
          <a:prstGeom prst="roundRect">
            <a:avLst>
              <a:gd fmla="val 16667" name="adj"/>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A person standing on a dirt road&#10;&#10;Description automatically generated" id="219" name="Google Shape;219;p12"/>
          <p:cNvPicPr preferRelativeResize="0"/>
          <p:nvPr/>
        </p:nvPicPr>
        <p:blipFill rotWithShape="1">
          <a:blip r:embed="rId3">
            <a:alphaModFix/>
          </a:blip>
          <a:srcRect b="0" l="0" r="0" t="0"/>
          <a:stretch/>
        </p:blipFill>
        <p:spPr>
          <a:xfrm>
            <a:off x="10371485" y="4307487"/>
            <a:ext cx="1703032" cy="2514600"/>
          </a:xfrm>
          <a:prstGeom prst="rect">
            <a:avLst/>
          </a:prstGeom>
          <a:noFill/>
          <a:ln>
            <a:noFill/>
          </a:ln>
        </p:spPr>
      </p:pic>
      <p:pic>
        <p:nvPicPr>
          <p:cNvPr descr="A person standing in a parking lot&#10;&#10;Description automatically generated" id="220" name="Google Shape;220;p12"/>
          <p:cNvPicPr preferRelativeResize="0"/>
          <p:nvPr/>
        </p:nvPicPr>
        <p:blipFill rotWithShape="1">
          <a:blip r:embed="rId4">
            <a:alphaModFix/>
          </a:blip>
          <a:srcRect b="0" l="4848" r="3030" t="0"/>
          <a:stretch/>
        </p:blipFill>
        <p:spPr>
          <a:xfrm>
            <a:off x="117481" y="4325597"/>
            <a:ext cx="1737360" cy="2514600"/>
          </a:xfrm>
          <a:prstGeom prst="rect">
            <a:avLst/>
          </a:prstGeom>
          <a:noFill/>
          <a:ln>
            <a:noFill/>
          </a:ln>
        </p:spPr>
      </p:pic>
      <p:pic>
        <p:nvPicPr>
          <p:cNvPr id="221" name="Google Shape;221;p12"/>
          <p:cNvPicPr preferRelativeResize="0"/>
          <p:nvPr/>
        </p:nvPicPr>
        <p:blipFill rotWithShape="1">
          <a:blip r:embed="rId5">
            <a:alphaModFix/>
          </a:blip>
          <a:srcRect b="1515" l="0" r="0" t="6365"/>
          <a:stretch/>
        </p:blipFill>
        <p:spPr>
          <a:xfrm rot="5400000">
            <a:off x="1583702" y="4714217"/>
            <a:ext cx="2514600" cy="1737360"/>
          </a:xfrm>
          <a:prstGeom prst="rect">
            <a:avLst/>
          </a:prstGeom>
          <a:noFill/>
          <a:ln>
            <a:noFill/>
          </a:ln>
        </p:spPr>
      </p:pic>
      <p:pic>
        <p:nvPicPr>
          <p:cNvPr descr="A person sitting on a bench in front of a building&#10;&#10;Description automatically generated" id="222" name="Google Shape;222;p12"/>
          <p:cNvPicPr preferRelativeResize="0"/>
          <p:nvPr/>
        </p:nvPicPr>
        <p:blipFill rotWithShape="1">
          <a:blip r:embed="rId6">
            <a:alphaModFix/>
          </a:blip>
          <a:srcRect b="0" l="2726" r="4545" t="0"/>
          <a:stretch/>
        </p:blipFill>
        <p:spPr>
          <a:xfrm>
            <a:off x="3827163" y="4325597"/>
            <a:ext cx="3108960" cy="2514600"/>
          </a:xfrm>
          <a:prstGeom prst="rect">
            <a:avLst/>
          </a:prstGeom>
          <a:noFill/>
          <a:ln>
            <a:noFill/>
          </a:ln>
        </p:spPr>
      </p:pic>
      <p:pic>
        <p:nvPicPr>
          <p:cNvPr descr="Image preview" id="223" name="Google Shape;223;p12"/>
          <p:cNvPicPr preferRelativeResize="0"/>
          <p:nvPr/>
        </p:nvPicPr>
        <p:blipFill rotWithShape="1">
          <a:blip r:embed="rId7">
            <a:alphaModFix/>
          </a:blip>
          <a:srcRect b="0" l="13189" r="28248" t="0"/>
          <a:stretch/>
        </p:blipFill>
        <p:spPr>
          <a:xfrm>
            <a:off x="7053604" y="4325597"/>
            <a:ext cx="3200400" cy="25146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3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3"/>
          <p:cNvSpPr txBox="1"/>
          <p:nvPr>
            <p:ph type="title"/>
          </p:nvPr>
        </p:nvSpPr>
        <p:spPr>
          <a:xfrm>
            <a:off x="1295400" y="256710"/>
            <a:ext cx="9601200" cy="729430"/>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rgbClr val="C00000"/>
              </a:buClr>
              <a:buSzPts val="4600"/>
              <a:buFont typeface="Arial"/>
              <a:buNone/>
            </a:pPr>
            <a:r>
              <a:rPr b="1" lang="en-US" sz="4600">
                <a:solidFill>
                  <a:srgbClr val="C00000"/>
                </a:solidFill>
                <a:latin typeface="Arial"/>
                <a:ea typeface="Arial"/>
                <a:cs typeface="Arial"/>
                <a:sym typeface="Arial"/>
              </a:rPr>
              <a:t>Green Infrastructure Champions</a:t>
            </a:r>
            <a:endParaRPr/>
          </a:p>
        </p:txBody>
      </p:sp>
      <p:sp>
        <p:nvSpPr>
          <p:cNvPr id="231" name="Google Shape;231;p13"/>
          <p:cNvSpPr txBox="1"/>
          <p:nvPr/>
        </p:nvSpPr>
        <p:spPr>
          <a:xfrm>
            <a:off x="1224456" y="1328907"/>
            <a:ext cx="9743089"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600" u="none" cap="none" strike="noStrike">
                <a:solidFill>
                  <a:schemeClr val="dk1"/>
                </a:solidFill>
                <a:latin typeface="Times New Roman"/>
                <a:ea typeface="Times New Roman"/>
                <a:cs typeface="Times New Roman"/>
                <a:sym typeface="Times New Roman"/>
              </a:rPr>
              <a:t>Green Infrastructure Champions are key players in implementing green infrastructure as a stormwater management approach in their community. </a:t>
            </a:r>
            <a:endParaRPr b="0" i="0" sz="3600" u="none" cap="none" strike="noStrike">
              <a:solidFill>
                <a:schemeClr val="dk1"/>
              </a:solidFill>
              <a:latin typeface="Times New Roman"/>
              <a:ea typeface="Times New Roman"/>
              <a:cs typeface="Times New Roman"/>
              <a:sym typeface="Times New Roman"/>
            </a:endParaRPr>
          </a:p>
        </p:txBody>
      </p:sp>
      <p:sp>
        <p:nvSpPr>
          <p:cNvPr id="232" name="Google Shape;232;p13"/>
          <p:cNvSpPr txBox="1"/>
          <p:nvPr/>
        </p:nvSpPr>
        <p:spPr>
          <a:xfrm>
            <a:off x="5689252" y="3928661"/>
            <a:ext cx="231647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Nathaniel Sajdak works for the Wallkill River Watershed Management Group</a:t>
            </a:r>
            <a:endParaRPr/>
          </a:p>
        </p:txBody>
      </p:sp>
      <p:pic>
        <p:nvPicPr>
          <p:cNvPr id="233" name="Google Shape;233;p13"/>
          <p:cNvPicPr preferRelativeResize="0"/>
          <p:nvPr/>
        </p:nvPicPr>
        <p:blipFill rotWithShape="1">
          <a:blip r:embed="rId3">
            <a:alphaModFix/>
          </a:blip>
          <a:srcRect b="0" l="0" r="0" t="0"/>
          <a:stretch/>
        </p:blipFill>
        <p:spPr>
          <a:xfrm>
            <a:off x="378271" y="3512111"/>
            <a:ext cx="1414228" cy="2428336"/>
          </a:xfrm>
          <a:prstGeom prst="rect">
            <a:avLst/>
          </a:prstGeom>
          <a:noFill/>
          <a:ln>
            <a:noFill/>
          </a:ln>
        </p:spPr>
      </p:pic>
      <p:sp>
        <p:nvSpPr>
          <p:cNvPr id="234" name="Google Shape;234;p13"/>
          <p:cNvSpPr txBox="1"/>
          <p:nvPr/>
        </p:nvSpPr>
        <p:spPr>
          <a:xfrm>
            <a:off x="1792502" y="3664498"/>
            <a:ext cx="1803791"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39460" rtl="0" algn="l">
              <a:spcBef>
                <a:spcPts val="0"/>
              </a:spcBef>
              <a:spcAft>
                <a:spcPts val="0"/>
              </a:spcAft>
              <a:buNone/>
            </a:pPr>
            <a:r>
              <a:rPr lang="en-US" sz="1800">
                <a:solidFill>
                  <a:schemeClr val="dk1"/>
                </a:solidFill>
                <a:latin typeface="Times New Roman"/>
                <a:ea typeface="Times New Roman"/>
                <a:cs typeface="Times New Roman"/>
                <a:sym typeface="Times New Roman"/>
              </a:rPr>
              <a:t>Cheryl Reardon works for the Association of New Jersey Environmental Commissions</a:t>
            </a:r>
            <a:endParaRPr/>
          </a:p>
        </p:txBody>
      </p:sp>
      <p:pic>
        <p:nvPicPr>
          <p:cNvPr id="235" name="Google Shape;235;p13"/>
          <p:cNvPicPr preferRelativeResize="0"/>
          <p:nvPr/>
        </p:nvPicPr>
        <p:blipFill rotWithShape="1">
          <a:blip r:embed="rId4">
            <a:alphaModFix/>
          </a:blip>
          <a:srcRect b="0" l="0" r="0" t="0"/>
          <a:stretch/>
        </p:blipFill>
        <p:spPr>
          <a:xfrm>
            <a:off x="3841410" y="3512115"/>
            <a:ext cx="1847842" cy="2428335"/>
          </a:xfrm>
          <a:prstGeom prst="rect">
            <a:avLst/>
          </a:prstGeom>
          <a:noFill/>
          <a:ln>
            <a:noFill/>
          </a:ln>
        </p:spPr>
      </p:pic>
      <p:pic>
        <p:nvPicPr>
          <p:cNvPr descr="Laura McBride Real Estate Associate in Asbury Park New Jersey - Sotheby's  International Realty" id="236" name="Google Shape;236;p13"/>
          <p:cNvPicPr preferRelativeResize="0"/>
          <p:nvPr/>
        </p:nvPicPr>
        <p:blipFill rotWithShape="1">
          <a:blip r:embed="rId5">
            <a:alphaModFix/>
          </a:blip>
          <a:srcRect b="0" l="0" r="0" t="0"/>
          <a:stretch/>
        </p:blipFill>
        <p:spPr>
          <a:xfrm>
            <a:off x="8133201" y="3530622"/>
            <a:ext cx="1895475" cy="2409825"/>
          </a:xfrm>
          <a:prstGeom prst="rect">
            <a:avLst/>
          </a:prstGeom>
          <a:noFill/>
          <a:ln>
            <a:noFill/>
          </a:ln>
        </p:spPr>
      </p:pic>
      <p:sp>
        <p:nvSpPr>
          <p:cNvPr id="237" name="Google Shape;237;p13"/>
          <p:cNvSpPr txBox="1"/>
          <p:nvPr/>
        </p:nvSpPr>
        <p:spPr>
          <a:xfrm>
            <a:off x="10028676" y="3928661"/>
            <a:ext cx="207924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Laura McBride created the Deal Lake Watershed Alliance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4"/>
          <p:cNvSpPr txBox="1"/>
          <p:nvPr>
            <p:ph type="title"/>
          </p:nvPr>
        </p:nvSpPr>
        <p:spPr>
          <a:xfrm>
            <a:off x="409903" y="274638"/>
            <a:ext cx="11592911"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C00000"/>
              </a:buClr>
              <a:buSzPct val="100000"/>
              <a:buFont typeface="Arial"/>
              <a:buNone/>
            </a:pPr>
            <a:r>
              <a:rPr b="1" lang="en-US">
                <a:solidFill>
                  <a:srgbClr val="C00000"/>
                </a:solidFill>
                <a:latin typeface="Arial"/>
                <a:ea typeface="Arial"/>
                <a:cs typeface="Arial"/>
                <a:sym typeface="Arial"/>
              </a:rPr>
              <a:t>Rutgers inputs to the Green Infrastructure Champion Program</a:t>
            </a:r>
            <a:endParaRPr/>
          </a:p>
        </p:txBody>
      </p:sp>
      <p:sp>
        <p:nvSpPr>
          <p:cNvPr id="243" name="Google Shape;243;p14"/>
          <p:cNvSpPr txBox="1"/>
          <p:nvPr>
            <p:ph idx="1" type="body"/>
          </p:nvPr>
        </p:nvSpPr>
        <p:spPr>
          <a:xfrm>
            <a:off x="409903" y="1600203"/>
            <a:ext cx="11592911" cy="4247317"/>
          </a:xfrm>
          <a:prstGeom prst="rect">
            <a:avLst/>
          </a:prstGeom>
          <a:noFill/>
          <a:ln>
            <a:noFill/>
          </a:ln>
        </p:spPr>
        <p:txBody>
          <a:bodyPr anchorCtr="0" anchor="t" bIns="45700" lIns="91425" spcFirstLastPara="1" rIns="91425" wrap="square" tIns="45700">
            <a:spAutoFit/>
          </a:bodyPr>
          <a:lstStyle/>
          <a:p>
            <a:pPr indent="-346075" lvl="0" marL="346075" rtl="0" algn="l">
              <a:lnSpc>
                <a:spcPct val="100000"/>
              </a:lnSpc>
              <a:spcBef>
                <a:spcPts val="0"/>
              </a:spcBef>
              <a:spcAft>
                <a:spcPts val="0"/>
              </a:spcAft>
              <a:buClr>
                <a:schemeClr val="dk1"/>
              </a:buClr>
              <a:buSzPts val="3000"/>
              <a:buChar char="•"/>
            </a:pPr>
            <a:r>
              <a:rPr lang="en-US" sz="3000">
                <a:latin typeface="Times New Roman"/>
                <a:ea typeface="Times New Roman"/>
                <a:cs typeface="Times New Roman"/>
                <a:sym typeface="Times New Roman"/>
              </a:rPr>
              <a:t>10 training classes on various aspects of green infrastructure planning and implementation</a:t>
            </a:r>
            <a:endParaRPr/>
          </a:p>
          <a:p>
            <a:pPr indent="-346075" lvl="0" marL="346075" rtl="0" algn="l">
              <a:lnSpc>
                <a:spcPct val="100000"/>
              </a:lnSpc>
              <a:spcBef>
                <a:spcPts val="2400"/>
              </a:spcBef>
              <a:spcAft>
                <a:spcPts val="0"/>
              </a:spcAft>
              <a:buClr>
                <a:schemeClr val="dk1"/>
              </a:buClr>
              <a:buSzPts val="3000"/>
              <a:buChar char="•"/>
            </a:pPr>
            <a:r>
              <a:rPr lang="en-US" sz="3000">
                <a:latin typeface="Times New Roman"/>
                <a:ea typeface="Times New Roman"/>
                <a:cs typeface="Times New Roman"/>
                <a:sym typeface="Times New Roman"/>
              </a:rPr>
              <a:t>Professional staff to provide technical support to develop a design for a green infrastructure demonstration project</a:t>
            </a:r>
            <a:endParaRPr/>
          </a:p>
          <a:p>
            <a:pPr indent="-346075" lvl="0" marL="346075" rtl="0" algn="l">
              <a:lnSpc>
                <a:spcPct val="100000"/>
              </a:lnSpc>
              <a:spcBef>
                <a:spcPts val="2400"/>
              </a:spcBef>
              <a:spcAft>
                <a:spcPts val="0"/>
              </a:spcAft>
              <a:buClr>
                <a:schemeClr val="dk1"/>
              </a:buClr>
              <a:buSzPts val="3000"/>
              <a:buChar char="•"/>
            </a:pPr>
            <a:r>
              <a:rPr lang="en-US" sz="3000">
                <a:latin typeface="Times New Roman"/>
                <a:ea typeface="Times New Roman"/>
                <a:cs typeface="Times New Roman"/>
                <a:sym typeface="Times New Roman"/>
              </a:rPr>
              <a:t>Networking opportunities with other Green Infrastructure Champions for mutual support </a:t>
            </a:r>
            <a:endParaRPr/>
          </a:p>
          <a:p>
            <a:pPr indent="-346075" lvl="0" marL="346075" rtl="0" algn="l">
              <a:lnSpc>
                <a:spcPct val="100000"/>
              </a:lnSpc>
              <a:spcBef>
                <a:spcPts val="2400"/>
              </a:spcBef>
              <a:spcAft>
                <a:spcPts val="0"/>
              </a:spcAft>
              <a:buClr>
                <a:schemeClr val="dk1"/>
              </a:buClr>
              <a:buSzPts val="3000"/>
              <a:buChar char="•"/>
            </a:pPr>
            <a:r>
              <a:rPr lang="en-US" sz="3000">
                <a:latin typeface="Times New Roman"/>
                <a:ea typeface="Times New Roman"/>
                <a:cs typeface="Times New Roman"/>
                <a:sym typeface="Times New Roman"/>
              </a:rPr>
              <a:t>Assistance with grant writing and submission</a:t>
            </a:r>
            <a:endParaRPr sz="3000">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5"/>
          <p:cNvSpPr txBox="1"/>
          <p:nvPr>
            <p:ph type="title"/>
          </p:nvPr>
        </p:nvSpPr>
        <p:spPr>
          <a:xfrm>
            <a:off x="838200" y="23478"/>
            <a:ext cx="10515600" cy="74377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3600"/>
              <a:buFont typeface="Arial"/>
              <a:buNone/>
            </a:pPr>
            <a:r>
              <a:rPr b="1" lang="en-US" sz="3600">
                <a:solidFill>
                  <a:srgbClr val="C00000"/>
                </a:solidFill>
                <a:latin typeface="Arial"/>
                <a:ea typeface="Arial"/>
                <a:cs typeface="Arial"/>
                <a:sym typeface="Arial"/>
              </a:rPr>
              <a:t>GI Champions Classes</a:t>
            </a:r>
            <a:endParaRPr/>
          </a:p>
        </p:txBody>
      </p:sp>
      <p:sp>
        <p:nvSpPr>
          <p:cNvPr id="249" name="Google Shape;249;p15"/>
          <p:cNvSpPr txBox="1"/>
          <p:nvPr>
            <p:ph idx="1" type="body"/>
          </p:nvPr>
        </p:nvSpPr>
        <p:spPr>
          <a:xfrm>
            <a:off x="838200" y="780362"/>
            <a:ext cx="11191240" cy="3512565"/>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3C3B40"/>
              </a:buClr>
              <a:buSzPts val="1900"/>
              <a:buNone/>
            </a:pPr>
            <a:r>
              <a:rPr b="1" lang="en-US" sz="1900">
                <a:solidFill>
                  <a:srgbClr val="3C3B40"/>
                </a:solidFill>
                <a:latin typeface="Times New Roman"/>
                <a:ea typeface="Times New Roman"/>
                <a:cs typeface="Times New Roman"/>
                <a:sym typeface="Times New Roman"/>
              </a:rPr>
              <a:t>1.</a:t>
            </a:r>
            <a:r>
              <a:rPr lang="en-US" sz="1900">
                <a:solidFill>
                  <a:srgbClr val="3C3B40"/>
                </a:solidFill>
                <a:latin typeface="Times New Roman"/>
                <a:ea typeface="Times New Roman"/>
                <a:cs typeface="Times New Roman"/>
                <a:sym typeface="Times New Roman"/>
              </a:rPr>
              <a:t> </a:t>
            </a:r>
            <a:r>
              <a:rPr b="1" lang="en-US" sz="1900" u="sng">
                <a:solidFill>
                  <a:srgbClr val="056191"/>
                </a:solidFill>
                <a:latin typeface="Times New Roman"/>
                <a:ea typeface="Times New Roman"/>
                <a:cs typeface="Times New Roman"/>
                <a:sym typeface="Times New Roman"/>
                <a:hlinkClick r:id="rId3">
                  <a:extLst>
                    <a:ext uri="{A12FA001-AC4F-418D-AE19-62706E023703}">
                      <ahyp:hlinkClr val="tx"/>
                    </a:ext>
                  </a:extLst>
                </a:hlinkClick>
              </a:rPr>
              <a:t>“How to identify green infrastructure projects in your town”</a:t>
            </a:r>
            <a:endParaRPr sz="1900">
              <a:latin typeface="Times New Roman"/>
              <a:ea typeface="Times New Roman"/>
              <a:cs typeface="Times New Roman"/>
              <a:sym typeface="Times New Roman"/>
            </a:endParaRPr>
          </a:p>
          <a:p>
            <a:pPr indent="0" lvl="0" marL="0" marR="0" rtl="0" algn="l">
              <a:lnSpc>
                <a:spcPct val="107000"/>
              </a:lnSpc>
              <a:spcBef>
                <a:spcPts val="0"/>
              </a:spcBef>
              <a:spcAft>
                <a:spcPts val="0"/>
              </a:spcAft>
              <a:buClr>
                <a:srgbClr val="3C3B40"/>
              </a:buClr>
              <a:buSzPts val="1900"/>
              <a:buNone/>
            </a:pPr>
            <a:r>
              <a:rPr i="1" lang="en-US" sz="1900">
                <a:solidFill>
                  <a:srgbClr val="3C3B40"/>
                </a:solidFill>
                <a:latin typeface="Times New Roman"/>
                <a:ea typeface="Times New Roman"/>
                <a:cs typeface="Times New Roman"/>
                <a:sym typeface="Times New Roman"/>
              </a:rPr>
              <a:t>This workshop will provide an overview of green infrastructure practices and how to identify sites that can be retrofitted with green infrastructure.  The variables that should be considered in selecting the most appropriate green infrastructure practice will be discussed.  A green infrastructure site assessment checklist will be provided to all attendees. </a:t>
            </a:r>
            <a:endParaRPr sz="1900">
              <a:latin typeface="Times New Roman"/>
              <a:ea typeface="Times New Roman"/>
              <a:cs typeface="Times New Roman"/>
              <a:sym typeface="Times New Roman"/>
            </a:endParaRPr>
          </a:p>
          <a:p>
            <a:pPr indent="0" lvl="0" marL="0" marR="0" rtl="0" algn="l">
              <a:lnSpc>
                <a:spcPct val="107000"/>
              </a:lnSpc>
              <a:spcBef>
                <a:spcPts val="0"/>
              </a:spcBef>
              <a:spcAft>
                <a:spcPts val="0"/>
              </a:spcAft>
              <a:buClr>
                <a:srgbClr val="3C3B40"/>
              </a:buClr>
              <a:buSzPts val="1900"/>
              <a:buNone/>
            </a:pPr>
            <a:r>
              <a:rPr lang="en-US" sz="1900">
                <a:solidFill>
                  <a:srgbClr val="3C3B40"/>
                </a:solidFill>
                <a:latin typeface="Times New Roman"/>
                <a:ea typeface="Times New Roman"/>
                <a:cs typeface="Times New Roman"/>
                <a:sym typeface="Times New Roman"/>
              </a:rPr>
              <a:t> </a:t>
            </a:r>
            <a:endParaRPr sz="1900">
              <a:latin typeface="Times New Roman"/>
              <a:ea typeface="Times New Roman"/>
              <a:cs typeface="Times New Roman"/>
              <a:sym typeface="Times New Roman"/>
            </a:endParaRPr>
          </a:p>
          <a:p>
            <a:pPr indent="0" lvl="0" marL="0" marR="0" rtl="0" algn="l">
              <a:lnSpc>
                <a:spcPct val="107000"/>
              </a:lnSpc>
              <a:spcBef>
                <a:spcPts val="0"/>
              </a:spcBef>
              <a:spcAft>
                <a:spcPts val="0"/>
              </a:spcAft>
              <a:buClr>
                <a:srgbClr val="3C3B40"/>
              </a:buClr>
              <a:buSzPts val="1900"/>
              <a:buNone/>
            </a:pPr>
            <a:r>
              <a:rPr b="1" lang="en-US" sz="1900">
                <a:solidFill>
                  <a:srgbClr val="3C3B40"/>
                </a:solidFill>
                <a:latin typeface="Times New Roman"/>
                <a:ea typeface="Times New Roman"/>
                <a:cs typeface="Times New Roman"/>
                <a:sym typeface="Times New Roman"/>
              </a:rPr>
              <a:t>2. </a:t>
            </a:r>
            <a:r>
              <a:rPr b="1" lang="en-US" sz="1900" u="sng">
                <a:solidFill>
                  <a:srgbClr val="056191"/>
                </a:solidFill>
                <a:latin typeface="Times New Roman"/>
                <a:ea typeface="Times New Roman"/>
                <a:cs typeface="Times New Roman"/>
                <a:sym typeface="Times New Roman"/>
                <a:hlinkClick r:id="rId4">
                  <a:extLst>
                    <a:ext uri="{A12FA001-AC4F-418D-AE19-62706E023703}">
                      <ahyp:hlinkClr val="tx"/>
                    </a:ext>
                  </a:extLst>
                </a:hlinkClick>
              </a:rPr>
              <a:t>“Moving from planning to implementation of green infrastructure”</a:t>
            </a:r>
            <a:endParaRPr sz="1900">
              <a:latin typeface="Times New Roman"/>
              <a:ea typeface="Times New Roman"/>
              <a:cs typeface="Times New Roman"/>
              <a:sym typeface="Times New Roman"/>
            </a:endParaRPr>
          </a:p>
          <a:p>
            <a:pPr indent="0" lvl="0" marL="0" marR="0" rtl="0" algn="l">
              <a:lnSpc>
                <a:spcPct val="107000"/>
              </a:lnSpc>
              <a:spcBef>
                <a:spcPts val="0"/>
              </a:spcBef>
              <a:spcAft>
                <a:spcPts val="0"/>
              </a:spcAft>
              <a:buClr>
                <a:srgbClr val="3C3B40"/>
              </a:buClr>
              <a:buSzPts val="1900"/>
              <a:buNone/>
            </a:pPr>
            <a:r>
              <a:rPr i="1" lang="en-US" sz="1900">
                <a:solidFill>
                  <a:srgbClr val="3C3B40"/>
                </a:solidFill>
                <a:latin typeface="Times New Roman"/>
                <a:ea typeface="Times New Roman"/>
                <a:cs typeface="Times New Roman"/>
                <a:sym typeface="Times New Roman"/>
              </a:rPr>
              <a:t>The various components of green infrastructure planning will be discussed including tools that can be used to help prepare these plans.  The implementation of green infrastructure projects that have been identified through the planning process will be the main focus of this workshop.  Leveraging existing projects, building partnerships, writing grants and project costs will be discussed.  Lessons learned during implementation will also be covered.</a:t>
            </a:r>
            <a:endParaRPr sz="1900">
              <a:latin typeface="Times New Roman"/>
              <a:ea typeface="Times New Roman"/>
              <a:cs typeface="Times New Roman"/>
              <a:sym typeface="Times New Roman"/>
            </a:endParaRPr>
          </a:p>
        </p:txBody>
      </p:sp>
      <p:pic>
        <p:nvPicPr>
          <p:cNvPr descr="A large brick building with grass in front of a house&#10;&#10;Description automatically generated" id="250" name="Google Shape;250;p15"/>
          <p:cNvPicPr preferRelativeResize="0"/>
          <p:nvPr/>
        </p:nvPicPr>
        <p:blipFill rotWithShape="1">
          <a:blip r:embed="rId5">
            <a:alphaModFix/>
          </a:blip>
          <a:srcRect b="0" l="0" r="0" t="0"/>
          <a:stretch/>
        </p:blipFill>
        <p:spPr>
          <a:xfrm>
            <a:off x="313429" y="4539343"/>
            <a:ext cx="3048000" cy="2286000"/>
          </a:xfrm>
          <a:prstGeom prst="rect">
            <a:avLst/>
          </a:prstGeom>
          <a:noFill/>
          <a:ln>
            <a:noFill/>
          </a:ln>
        </p:spPr>
      </p:pic>
      <p:pic>
        <p:nvPicPr>
          <p:cNvPr descr="Hughes Dr.(2) #1.jpg" id="251" name="Google Shape;251;p15"/>
          <p:cNvPicPr preferRelativeResize="0"/>
          <p:nvPr/>
        </p:nvPicPr>
        <p:blipFill rotWithShape="1">
          <a:blip r:embed="rId6">
            <a:alphaModFix/>
          </a:blip>
          <a:srcRect b="0" l="1" r="5074" t="0"/>
          <a:stretch/>
        </p:blipFill>
        <p:spPr>
          <a:xfrm>
            <a:off x="3674858" y="4539343"/>
            <a:ext cx="2893611" cy="2286000"/>
          </a:xfrm>
          <a:prstGeom prst="rect">
            <a:avLst/>
          </a:prstGeom>
          <a:noFill/>
          <a:ln>
            <a:noFill/>
          </a:ln>
        </p:spPr>
      </p:pic>
      <p:pic>
        <p:nvPicPr>
          <p:cNvPr id="252" name="Google Shape;252;p15"/>
          <p:cNvPicPr preferRelativeResize="0"/>
          <p:nvPr/>
        </p:nvPicPr>
        <p:blipFill rotWithShape="1">
          <a:blip r:embed="rId7">
            <a:alphaModFix/>
          </a:blip>
          <a:srcRect b="0" l="0" r="0" t="0"/>
          <a:stretch/>
        </p:blipFill>
        <p:spPr>
          <a:xfrm rot="5400000">
            <a:off x="6596149" y="4825092"/>
            <a:ext cx="2286000" cy="1714501"/>
          </a:xfrm>
          <a:prstGeom prst="rect">
            <a:avLst/>
          </a:prstGeom>
          <a:noFill/>
          <a:ln>
            <a:noFill/>
          </a:ln>
        </p:spPr>
      </p:pic>
      <p:pic>
        <p:nvPicPr>
          <p:cNvPr id="253" name="Google Shape;253;p15"/>
          <p:cNvPicPr preferRelativeResize="0"/>
          <p:nvPr/>
        </p:nvPicPr>
        <p:blipFill rotWithShape="1">
          <a:blip r:embed="rId8">
            <a:alphaModFix/>
          </a:blip>
          <a:srcRect b="0" l="0" r="0" t="0"/>
          <a:stretch/>
        </p:blipFill>
        <p:spPr>
          <a:xfrm>
            <a:off x="8909828" y="4539343"/>
            <a:ext cx="2968745" cy="2286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6"/>
          <p:cNvSpPr txBox="1"/>
          <p:nvPr>
            <p:ph type="title"/>
          </p:nvPr>
        </p:nvSpPr>
        <p:spPr>
          <a:xfrm>
            <a:off x="838200" y="33990"/>
            <a:ext cx="10515600" cy="83836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3600"/>
              <a:buFont typeface="Arial"/>
              <a:buNone/>
            </a:pPr>
            <a:r>
              <a:rPr b="1" lang="en-US" sz="3600">
                <a:solidFill>
                  <a:srgbClr val="C00000"/>
                </a:solidFill>
                <a:latin typeface="Arial"/>
                <a:ea typeface="Arial"/>
                <a:cs typeface="Arial"/>
                <a:sym typeface="Arial"/>
              </a:rPr>
              <a:t>GI Champions Classes</a:t>
            </a:r>
            <a:endParaRPr b="1" sz="3600">
              <a:solidFill>
                <a:srgbClr val="C00000"/>
              </a:solidFill>
              <a:latin typeface="Arial"/>
              <a:ea typeface="Arial"/>
              <a:cs typeface="Arial"/>
              <a:sym typeface="Arial"/>
            </a:endParaRPr>
          </a:p>
        </p:txBody>
      </p:sp>
      <p:sp>
        <p:nvSpPr>
          <p:cNvPr id="259" name="Google Shape;259;p16"/>
          <p:cNvSpPr txBox="1"/>
          <p:nvPr>
            <p:ph idx="1" type="body"/>
          </p:nvPr>
        </p:nvSpPr>
        <p:spPr>
          <a:xfrm>
            <a:off x="838200" y="1253331"/>
            <a:ext cx="11191240" cy="2886881"/>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3C3B40"/>
              </a:buClr>
              <a:buSzPts val="1900"/>
              <a:buNone/>
            </a:pPr>
            <a:r>
              <a:rPr b="1" lang="en-US" sz="1900">
                <a:solidFill>
                  <a:srgbClr val="3C3B40"/>
                </a:solidFill>
                <a:latin typeface="Times New Roman"/>
                <a:ea typeface="Times New Roman"/>
                <a:cs typeface="Times New Roman"/>
                <a:sym typeface="Times New Roman"/>
              </a:rPr>
              <a:t>3. </a:t>
            </a:r>
            <a:r>
              <a:rPr b="1" lang="en-US" sz="1900" u="sng">
                <a:solidFill>
                  <a:srgbClr val="056191"/>
                </a:solidFill>
                <a:latin typeface="Times New Roman"/>
                <a:ea typeface="Times New Roman"/>
                <a:cs typeface="Times New Roman"/>
                <a:sym typeface="Times New Roman"/>
                <a:hlinkClick r:id="rId3">
                  <a:extLst>
                    <a:ext uri="{A12FA001-AC4F-418D-AE19-62706E023703}">
                      <ahyp:hlinkClr val="tx"/>
                    </a:ext>
                  </a:extLst>
                </a:hlinkClick>
              </a:rPr>
              <a:t>“Maintaining green infrastructure practices/projects”</a:t>
            </a:r>
            <a:endParaRPr sz="1900">
              <a:latin typeface="Times New Roman"/>
              <a:ea typeface="Times New Roman"/>
              <a:cs typeface="Times New Roman"/>
              <a:sym typeface="Times New Roman"/>
            </a:endParaRPr>
          </a:p>
          <a:p>
            <a:pPr indent="0" lvl="0" marL="0" marR="0" rtl="0" algn="l">
              <a:lnSpc>
                <a:spcPct val="107000"/>
              </a:lnSpc>
              <a:spcBef>
                <a:spcPts val="0"/>
              </a:spcBef>
              <a:spcAft>
                <a:spcPts val="0"/>
              </a:spcAft>
              <a:buClr>
                <a:srgbClr val="3C3B40"/>
              </a:buClr>
              <a:buSzPts val="1900"/>
              <a:buNone/>
            </a:pPr>
            <a:r>
              <a:rPr i="1" lang="en-US" sz="1900">
                <a:solidFill>
                  <a:srgbClr val="3C3B40"/>
                </a:solidFill>
                <a:latin typeface="Times New Roman"/>
                <a:ea typeface="Times New Roman"/>
                <a:cs typeface="Times New Roman"/>
                <a:sym typeface="Times New Roman"/>
              </a:rPr>
              <a:t>The key to long-term success of green infrastructure is maintenance.  This workshop will discuss the maintenance requirements for each green infrastructure practice.  Model maintenance agreements will be shared and discussed.  Cost of maintenance will be covered in the workshop as well.</a:t>
            </a:r>
            <a:endParaRPr/>
          </a:p>
          <a:p>
            <a:pPr indent="0" lvl="0" marL="0" marR="0" rtl="0" algn="l">
              <a:lnSpc>
                <a:spcPct val="107000"/>
              </a:lnSpc>
              <a:spcBef>
                <a:spcPts val="0"/>
              </a:spcBef>
              <a:spcAft>
                <a:spcPts val="0"/>
              </a:spcAft>
              <a:buClr>
                <a:schemeClr val="dk1"/>
              </a:buClr>
              <a:buSzPts val="1900"/>
              <a:buNone/>
            </a:pPr>
            <a:r>
              <a:t/>
            </a:r>
            <a:endParaRPr b="1" sz="1900">
              <a:solidFill>
                <a:srgbClr val="3C3B40"/>
              </a:solidFill>
              <a:latin typeface="Times New Roman"/>
              <a:ea typeface="Times New Roman"/>
              <a:cs typeface="Times New Roman"/>
              <a:sym typeface="Times New Roman"/>
            </a:endParaRPr>
          </a:p>
          <a:p>
            <a:pPr indent="0" lvl="0" marL="0" marR="0" rtl="0" algn="l">
              <a:lnSpc>
                <a:spcPct val="107000"/>
              </a:lnSpc>
              <a:spcBef>
                <a:spcPts val="0"/>
              </a:spcBef>
              <a:spcAft>
                <a:spcPts val="0"/>
              </a:spcAft>
              <a:buClr>
                <a:srgbClr val="3C3B40"/>
              </a:buClr>
              <a:buSzPts val="1900"/>
              <a:buNone/>
            </a:pPr>
            <a:r>
              <a:rPr b="1" lang="en-US" sz="1900">
                <a:solidFill>
                  <a:srgbClr val="3C3B40"/>
                </a:solidFill>
                <a:latin typeface="Times New Roman"/>
                <a:ea typeface="Times New Roman"/>
                <a:cs typeface="Times New Roman"/>
                <a:sym typeface="Times New Roman"/>
              </a:rPr>
              <a:t>4. </a:t>
            </a:r>
            <a:r>
              <a:rPr b="1" lang="en-US" sz="1900" u="sng">
                <a:solidFill>
                  <a:srgbClr val="056191"/>
                </a:solidFill>
                <a:latin typeface="Times New Roman"/>
                <a:ea typeface="Times New Roman"/>
                <a:cs typeface="Times New Roman"/>
                <a:sym typeface="Times New Roman"/>
                <a:hlinkClick r:id="rId4">
                  <a:extLst>
                    <a:ext uri="{A12FA001-AC4F-418D-AE19-62706E023703}">
                      <ahyp:hlinkClr val="tx"/>
                    </a:ext>
                  </a:extLst>
                </a:hlinkClick>
              </a:rPr>
              <a:t>"Stormwater management regulations, policies, and ordinances"</a:t>
            </a:r>
            <a:endParaRPr sz="1900">
              <a:latin typeface="Times New Roman"/>
              <a:ea typeface="Times New Roman"/>
              <a:cs typeface="Times New Roman"/>
              <a:sym typeface="Times New Roman"/>
            </a:endParaRPr>
          </a:p>
          <a:p>
            <a:pPr indent="0" lvl="0" marL="0" marR="0" rtl="0" algn="l">
              <a:lnSpc>
                <a:spcPct val="107000"/>
              </a:lnSpc>
              <a:spcBef>
                <a:spcPts val="0"/>
              </a:spcBef>
              <a:spcAft>
                <a:spcPts val="0"/>
              </a:spcAft>
              <a:buClr>
                <a:srgbClr val="3C3B40"/>
              </a:buClr>
              <a:buSzPts val="1900"/>
              <a:buNone/>
            </a:pPr>
            <a:r>
              <a:rPr i="1" lang="en-US" sz="1900">
                <a:solidFill>
                  <a:srgbClr val="3C3B40"/>
                </a:solidFill>
                <a:latin typeface="Times New Roman"/>
                <a:ea typeface="Times New Roman"/>
                <a:cs typeface="Times New Roman"/>
                <a:sym typeface="Times New Roman"/>
              </a:rPr>
              <a:t>Many people look to state and local policies, regulations, and ordinances to actuate a long-term change in how communities address stormwater issues. This workshop will discuss the current regulations and offer examples of policies and ordinances that can help communities reduce flooding and improve the health of their waterbodies.</a:t>
            </a:r>
            <a:endParaRPr sz="1900">
              <a:latin typeface="Times New Roman"/>
              <a:ea typeface="Times New Roman"/>
              <a:cs typeface="Times New Roman"/>
              <a:sym typeface="Times New Roman"/>
            </a:endParaRPr>
          </a:p>
        </p:txBody>
      </p:sp>
      <p:pic>
        <p:nvPicPr>
          <p:cNvPr descr="FS1307: Stormwater Utilities in New Jersey – Frequently Asked Questions  (Rutgers NJAES)" id="260" name="Google Shape;260;p16"/>
          <p:cNvPicPr preferRelativeResize="0"/>
          <p:nvPr/>
        </p:nvPicPr>
        <p:blipFill rotWithShape="1">
          <a:blip r:embed="rId5">
            <a:alphaModFix/>
          </a:blip>
          <a:srcRect b="-653" l="0" r="0" t="2614"/>
          <a:stretch/>
        </p:blipFill>
        <p:spPr>
          <a:xfrm>
            <a:off x="71258" y="4663440"/>
            <a:ext cx="2984602" cy="2194560"/>
          </a:xfrm>
          <a:prstGeom prst="rect">
            <a:avLst/>
          </a:prstGeom>
          <a:noFill/>
          <a:ln>
            <a:noFill/>
          </a:ln>
        </p:spPr>
      </p:pic>
      <p:pic>
        <p:nvPicPr>
          <p:cNvPr descr="575139_10150861320638273_1470204108_n.jpg" id="261" name="Google Shape;261;p16"/>
          <p:cNvPicPr preferRelativeResize="0"/>
          <p:nvPr/>
        </p:nvPicPr>
        <p:blipFill rotWithShape="1">
          <a:blip r:embed="rId6">
            <a:alphaModFix/>
          </a:blip>
          <a:srcRect b="0" l="0" r="0" t="0"/>
          <a:stretch/>
        </p:blipFill>
        <p:spPr>
          <a:xfrm>
            <a:off x="3127118" y="4663440"/>
            <a:ext cx="2927754" cy="2194560"/>
          </a:xfrm>
          <a:prstGeom prst="rect">
            <a:avLst/>
          </a:prstGeom>
          <a:noFill/>
          <a:ln>
            <a:noFill/>
          </a:ln>
        </p:spPr>
      </p:pic>
      <p:pic>
        <p:nvPicPr>
          <p:cNvPr id="262" name="Google Shape;262;p16"/>
          <p:cNvPicPr preferRelativeResize="0"/>
          <p:nvPr/>
        </p:nvPicPr>
        <p:blipFill rotWithShape="1">
          <a:blip r:embed="rId7">
            <a:alphaModFix/>
          </a:blip>
          <a:srcRect b="0" l="0" r="0" t="0"/>
          <a:stretch/>
        </p:blipFill>
        <p:spPr>
          <a:xfrm>
            <a:off x="6126130" y="4663440"/>
            <a:ext cx="2926080" cy="2194560"/>
          </a:xfrm>
          <a:prstGeom prst="rect">
            <a:avLst/>
          </a:prstGeom>
          <a:noFill/>
          <a:ln>
            <a:noFill/>
          </a:ln>
        </p:spPr>
      </p:pic>
      <p:pic>
        <p:nvPicPr>
          <p:cNvPr descr="Image result for richard nixon" id="263" name="Google Shape;263;p16"/>
          <p:cNvPicPr preferRelativeResize="0"/>
          <p:nvPr/>
        </p:nvPicPr>
        <p:blipFill rotWithShape="1">
          <a:blip r:embed="rId8">
            <a:alphaModFix/>
          </a:blip>
          <a:srcRect b="0" l="0" r="7809" t="0"/>
          <a:stretch/>
        </p:blipFill>
        <p:spPr>
          <a:xfrm>
            <a:off x="9123468" y="4663440"/>
            <a:ext cx="2997272" cy="21945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500"/>
                                        <p:tgtEl>
                                          <p:spTgt spid="26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7" name="Shape 267"/>
        <p:cNvGrpSpPr/>
        <p:nvPr/>
      </p:nvGrpSpPr>
      <p:grpSpPr>
        <a:xfrm>
          <a:off x="0" y="0"/>
          <a:ext cx="0" cy="0"/>
          <a:chOff x="0" y="0"/>
          <a:chExt cx="0" cy="0"/>
        </a:xfrm>
      </p:grpSpPr>
      <p:sp>
        <p:nvSpPr>
          <p:cNvPr id="268" name="Google Shape;268;p1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17"/>
          <p:cNvSpPr txBox="1"/>
          <p:nvPr>
            <p:ph type="title"/>
          </p:nvPr>
        </p:nvSpPr>
        <p:spPr>
          <a:xfrm>
            <a:off x="488950" y="103868"/>
            <a:ext cx="5251316" cy="9681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3600"/>
              <a:buFont typeface="Arial"/>
              <a:buNone/>
            </a:pPr>
            <a:r>
              <a:rPr b="1" lang="en-US" sz="3600">
                <a:solidFill>
                  <a:srgbClr val="C00000"/>
                </a:solidFill>
                <a:latin typeface="Arial"/>
                <a:ea typeface="Arial"/>
                <a:cs typeface="Arial"/>
                <a:sym typeface="Arial"/>
              </a:rPr>
              <a:t>GI Champions Classes</a:t>
            </a:r>
            <a:endParaRPr/>
          </a:p>
        </p:txBody>
      </p:sp>
      <p:sp>
        <p:nvSpPr>
          <p:cNvPr id="270" name="Google Shape;270;p17"/>
          <p:cNvSpPr txBox="1"/>
          <p:nvPr>
            <p:ph idx="1" type="body"/>
          </p:nvPr>
        </p:nvSpPr>
        <p:spPr>
          <a:xfrm>
            <a:off x="378415" y="1402067"/>
            <a:ext cx="5584371" cy="534454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2100"/>
              <a:buNone/>
            </a:pPr>
            <a:r>
              <a:rPr b="1" lang="en-US" sz="2100">
                <a:latin typeface="Times New Roman"/>
                <a:ea typeface="Times New Roman"/>
                <a:cs typeface="Times New Roman"/>
                <a:sym typeface="Times New Roman"/>
              </a:rPr>
              <a:t>5. </a:t>
            </a:r>
            <a:r>
              <a:rPr b="1" lang="en-US" sz="2100" u="sng">
                <a:solidFill>
                  <a:schemeClr val="hlink"/>
                </a:solidFill>
                <a:latin typeface="Times New Roman"/>
                <a:ea typeface="Times New Roman"/>
                <a:cs typeface="Times New Roman"/>
                <a:sym typeface="Times New Roman"/>
                <a:hlinkClick r:id="rId3"/>
              </a:rPr>
              <a:t>"Green infrastructure planning and implementation for Sustainable Jersey points"</a:t>
            </a:r>
            <a:endParaRPr sz="2100">
              <a:latin typeface="Times New Roman"/>
              <a:ea typeface="Times New Roman"/>
              <a:cs typeface="Times New Roman"/>
              <a:sym typeface="Times New Roman"/>
            </a:endParaRPr>
          </a:p>
          <a:p>
            <a:pPr indent="0" lvl="0" marL="0" marR="0" rtl="0" algn="l">
              <a:lnSpc>
                <a:spcPct val="90000"/>
              </a:lnSpc>
              <a:spcBef>
                <a:spcPts val="600"/>
              </a:spcBef>
              <a:spcAft>
                <a:spcPts val="0"/>
              </a:spcAft>
              <a:buClr>
                <a:schemeClr val="dk1"/>
              </a:buClr>
              <a:buSzPts val="2100"/>
              <a:buNone/>
            </a:pPr>
            <a:r>
              <a:rPr i="1" lang="en-US" sz="2100">
                <a:latin typeface="Times New Roman"/>
                <a:ea typeface="Times New Roman"/>
                <a:cs typeface="Times New Roman"/>
                <a:sym typeface="Times New Roman"/>
              </a:rPr>
              <a:t>Green infrastructure planning and implementation activities can be used to earn points through the Sustainable Jersey Program.  This workshop discusses planning as well as implementation activities that can be completed to obtain Sustainable Jersey points.</a:t>
            </a:r>
            <a:endParaRPr sz="2100">
              <a:latin typeface="Times New Roman"/>
              <a:ea typeface="Times New Roman"/>
              <a:cs typeface="Times New Roman"/>
              <a:sym typeface="Times New Roman"/>
            </a:endParaRPr>
          </a:p>
          <a:p>
            <a:pPr indent="0" lvl="0" marL="0" marR="0" rtl="0" algn="l">
              <a:lnSpc>
                <a:spcPct val="90000"/>
              </a:lnSpc>
              <a:spcBef>
                <a:spcPts val="600"/>
              </a:spcBef>
              <a:spcAft>
                <a:spcPts val="0"/>
              </a:spcAft>
              <a:buClr>
                <a:schemeClr val="dk1"/>
              </a:buClr>
              <a:buSzPts val="2100"/>
              <a:buNone/>
            </a:pPr>
            <a:r>
              <a:rPr lang="en-US" sz="2100">
                <a:latin typeface="Times New Roman"/>
                <a:ea typeface="Times New Roman"/>
                <a:cs typeface="Times New Roman"/>
                <a:sym typeface="Times New Roman"/>
              </a:rPr>
              <a:t> </a:t>
            </a:r>
            <a:endParaRPr sz="2100">
              <a:latin typeface="Times New Roman"/>
              <a:ea typeface="Times New Roman"/>
              <a:cs typeface="Times New Roman"/>
              <a:sym typeface="Times New Roman"/>
            </a:endParaRPr>
          </a:p>
          <a:p>
            <a:pPr indent="0" lvl="0" marL="0" marR="0" rtl="0" algn="l">
              <a:lnSpc>
                <a:spcPct val="90000"/>
              </a:lnSpc>
              <a:spcBef>
                <a:spcPts val="600"/>
              </a:spcBef>
              <a:spcAft>
                <a:spcPts val="0"/>
              </a:spcAft>
              <a:buClr>
                <a:schemeClr val="dk1"/>
              </a:buClr>
              <a:buSzPts val="2100"/>
              <a:buNone/>
            </a:pPr>
            <a:r>
              <a:rPr b="1" lang="en-US" sz="2100">
                <a:latin typeface="Times New Roman"/>
                <a:ea typeface="Times New Roman"/>
                <a:cs typeface="Times New Roman"/>
                <a:sym typeface="Times New Roman"/>
              </a:rPr>
              <a:t>6. </a:t>
            </a:r>
            <a:r>
              <a:rPr b="1" lang="en-US" sz="2100" u="sng">
                <a:solidFill>
                  <a:schemeClr val="hlink"/>
                </a:solidFill>
                <a:latin typeface="Times New Roman"/>
                <a:ea typeface="Times New Roman"/>
                <a:cs typeface="Times New Roman"/>
                <a:sym typeface="Times New Roman"/>
                <a:hlinkClick r:id="rId4"/>
              </a:rPr>
              <a:t>"Green infrastructure projects for schools“</a:t>
            </a:r>
            <a:endParaRPr b="1" sz="2100" u="sng">
              <a:latin typeface="Times New Roman"/>
              <a:ea typeface="Times New Roman"/>
              <a:cs typeface="Times New Roman"/>
              <a:sym typeface="Times New Roman"/>
            </a:endParaRPr>
          </a:p>
          <a:p>
            <a:pPr indent="0" lvl="0" marL="0" marR="0" rtl="0" algn="l">
              <a:lnSpc>
                <a:spcPct val="90000"/>
              </a:lnSpc>
              <a:spcBef>
                <a:spcPts val="600"/>
              </a:spcBef>
              <a:spcAft>
                <a:spcPts val="0"/>
              </a:spcAft>
              <a:buClr>
                <a:schemeClr val="dk1"/>
              </a:buClr>
              <a:buSzPts val="2100"/>
              <a:buNone/>
            </a:pPr>
            <a:r>
              <a:rPr i="1" lang="en-US" sz="2100">
                <a:latin typeface="Times New Roman"/>
                <a:ea typeface="Times New Roman"/>
                <a:cs typeface="Times New Roman"/>
                <a:sym typeface="Times New Roman"/>
              </a:rPr>
              <a:t>Public, private, and charter schools all tend to provide opportunities for green infrastructure.  This workshop will discuss green infrastructure projects for schools and educational programs that can accompany these projects to engage school children, their parents, and teachers.</a:t>
            </a:r>
            <a:endParaRPr sz="2100">
              <a:latin typeface="Times New Roman"/>
              <a:ea typeface="Times New Roman"/>
              <a:cs typeface="Times New Roman"/>
              <a:sym typeface="Times New Roman"/>
            </a:endParaRPr>
          </a:p>
        </p:txBody>
      </p:sp>
      <p:pic>
        <p:nvPicPr>
          <p:cNvPr id="271" name="Google Shape;271;p17"/>
          <p:cNvPicPr preferRelativeResize="0"/>
          <p:nvPr/>
        </p:nvPicPr>
        <p:blipFill rotWithShape="1">
          <a:blip r:embed="rId5">
            <a:alphaModFix/>
          </a:blip>
          <a:srcRect b="-1" l="17969" r="23993"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1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18"/>
          <p:cNvSpPr txBox="1"/>
          <p:nvPr>
            <p:ph type="title"/>
          </p:nvPr>
        </p:nvSpPr>
        <p:spPr>
          <a:xfrm>
            <a:off x="572493" y="238539"/>
            <a:ext cx="6017493" cy="72062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C00000"/>
              </a:buClr>
              <a:buSzPts val="3600"/>
              <a:buFont typeface="Arial"/>
              <a:buNone/>
            </a:pPr>
            <a:r>
              <a:rPr b="1" lang="en-US" sz="3600">
                <a:solidFill>
                  <a:srgbClr val="C00000"/>
                </a:solidFill>
                <a:latin typeface="Arial"/>
                <a:ea typeface="Arial"/>
                <a:cs typeface="Arial"/>
                <a:sym typeface="Arial"/>
              </a:rPr>
              <a:t>GI Champions Classes</a:t>
            </a:r>
            <a:endParaRPr/>
          </a:p>
        </p:txBody>
      </p:sp>
      <p:sp>
        <p:nvSpPr>
          <p:cNvPr id="278" name="Google Shape;278;p18"/>
          <p:cNvSpPr/>
          <p:nvPr/>
        </p:nvSpPr>
        <p:spPr>
          <a:xfrm>
            <a:off x="572493" y="1681544"/>
            <a:ext cx="10972800" cy="18288"/>
          </a:xfrm>
          <a:custGeom>
            <a:rect b="b" l="l" r="r" t="t"/>
            <a:pathLst>
              <a:path extrusionOk="0" fill="none" h="18288" w="1097280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extrusionOk="0" h="18288" w="1097280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cap="rnd" cmpd="sng" w="44450">
            <a:solidFill>
              <a:schemeClr val="accent2">
                <a:alpha val="74901"/>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18"/>
          <p:cNvSpPr/>
          <p:nvPr/>
        </p:nvSpPr>
        <p:spPr>
          <a:xfrm>
            <a:off x="388883" y="1481959"/>
            <a:ext cx="11319641" cy="4729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0" name="Google Shape;280;p18"/>
          <p:cNvSpPr txBox="1"/>
          <p:nvPr>
            <p:ph idx="1" type="body"/>
          </p:nvPr>
        </p:nvSpPr>
        <p:spPr>
          <a:xfrm>
            <a:off x="182879" y="949436"/>
            <a:ext cx="6743437" cy="513679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900"/>
              <a:buNone/>
            </a:pPr>
            <a:r>
              <a:rPr b="1" lang="en-US" sz="1900">
                <a:latin typeface="Times New Roman"/>
                <a:ea typeface="Times New Roman"/>
                <a:cs typeface="Times New Roman"/>
                <a:sym typeface="Times New Roman"/>
              </a:rPr>
              <a:t>7. </a:t>
            </a:r>
            <a:r>
              <a:rPr b="1" lang="en-US" sz="1900" u="sng">
                <a:solidFill>
                  <a:schemeClr val="hlink"/>
                </a:solidFill>
                <a:latin typeface="Times New Roman"/>
                <a:ea typeface="Times New Roman"/>
                <a:cs typeface="Times New Roman"/>
                <a:sym typeface="Times New Roman"/>
                <a:hlinkClick r:id="rId3"/>
              </a:rPr>
              <a:t>"How to design and build a rain garden"</a:t>
            </a:r>
            <a:endParaRPr sz="1900">
              <a:latin typeface="Times New Roman"/>
              <a:ea typeface="Times New Roman"/>
              <a:cs typeface="Times New Roman"/>
              <a:sym typeface="Times New Roman"/>
            </a:endParaRPr>
          </a:p>
          <a:p>
            <a:pPr indent="0" lvl="0" marL="0" marR="0" rtl="0" algn="l">
              <a:lnSpc>
                <a:spcPct val="90000"/>
              </a:lnSpc>
              <a:spcBef>
                <a:spcPts val="600"/>
              </a:spcBef>
              <a:spcAft>
                <a:spcPts val="0"/>
              </a:spcAft>
              <a:buClr>
                <a:schemeClr val="dk1"/>
              </a:buClr>
              <a:buSzPts val="1900"/>
              <a:buNone/>
            </a:pPr>
            <a:r>
              <a:rPr i="1" lang="en-US" sz="1900">
                <a:latin typeface="Times New Roman"/>
                <a:ea typeface="Times New Roman"/>
                <a:cs typeface="Times New Roman"/>
                <a:sym typeface="Times New Roman"/>
              </a:rPr>
              <a:t>One of the easiest green infrastructure practices to design and build is the rain garden.  In this workshop, attendees will learn how to design and build a rain garden.  The workshop will include useful tools for design including the New Jersey Rain Garden Manual and the Rain Garden App.  The workshop will not only teach attendees how to properly size a rain garden but also how to select plants.</a:t>
            </a:r>
            <a:endParaRPr sz="1900">
              <a:latin typeface="Times New Roman"/>
              <a:ea typeface="Times New Roman"/>
              <a:cs typeface="Times New Roman"/>
              <a:sym typeface="Times New Roman"/>
            </a:endParaRPr>
          </a:p>
          <a:p>
            <a:pPr indent="0" lvl="0" marL="0" marR="0" rtl="0" algn="l">
              <a:lnSpc>
                <a:spcPct val="90000"/>
              </a:lnSpc>
              <a:spcBef>
                <a:spcPts val="600"/>
              </a:spcBef>
              <a:spcAft>
                <a:spcPts val="0"/>
              </a:spcAft>
              <a:buClr>
                <a:schemeClr val="dk1"/>
              </a:buClr>
              <a:buSzPts val="1900"/>
              <a:buNone/>
            </a:pPr>
            <a:r>
              <a:rPr lang="en-US" sz="1900">
                <a:latin typeface="Times New Roman"/>
                <a:ea typeface="Times New Roman"/>
                <a:cs typeface="Times New Roman"/>
                <a:sym typeface="Times New Roman"/>
              </a:rPr>
              <a:t> </a:t>
            </a:r>
            <a:endParaRPr sz="1900">
              <a:latin typeface="Times New Roman"/>
              <a:ea typeface="Times New Roman"/>
              <a:cs typeface="Times New Roman"/>
              <a:sym typeface="Times New Roman"/>
            </a:endParaRPr>
          </a:p>
          <a:p>
            <a:pPr indent="0" lvl="0" marL="0" marR="0" rtl="0" algn="l">
              <a:lnSpc>
                <a:spcPct val="90000"/>
              </a:lnSpc>
              <a:spcBef>
                <a:spcPts val="600"/>
              </a:spcBef>
              <a:spcAft>
                <a:spcPts val="0"/>
              </a:spcAft>
              <a:buClr>
                <a:schemeClr val="dk1"/>
              </a:buClr>
              <a:buSzPts val="1900"/>
              <a:buNone/>
            </a:pPr>
            <a:r>
              <a:rPr b="1" lang="en-US" sz="1900">
                <a:latin typeface="Times New Roman"/>
                <a:ea typeface="Times New Roman"/>
                <a:cs typeface="Times New Roman"/>
                <a:sym typeface="Times New Roman"/>
              </a:rPr>
              <a:t>8. </a:t>
            </a:r>
            <a:r>
              <a:rPr b="1" lang="en-US" sz="1900" u="sng">
                <a:solidFill>
                  <a:schemeClr val="hlink"/>
                </a:solidFill>
                <a:latin typeface="Times New Roman"/>
                <a:ea typeface="Times New Roman"/>
                <a:cs typeface="Times New Roman"/>
                <a:sym typeface="Times New Roman"/>
                <a:hlinkClick r:id="rId4"/>
              </a:rPr>
              <a:t>"Retrofitting traditional detention basins with green infrastructure“</a:t>
            </a:r>
            <a:endParaRPr b="1" sz="1900" u="sng">
              <a:latin typeface="Times New Roman"/>
              <a:ea typeface="Times New Roman"/>
              <a:cs typeface="Times New Roman"/>
              <a:sym typeface="Times New Roman"/>
            </a:endParaRPr>
          </a:p>
          <a:p>
            <a:pPr indent="0" lvl="0" marL="0" marR="0" rtl="0" algn="l">
              <a:lnSpc>
                <a:spcPct val="90000"/>
              </a:lnSpc>
              <a:spcBef>
                <a:spcPts val="600"/>
              </a:spcBef>
              <a:spcAft>
                <a:spcPts val="0"/>
              </a:spcAft>
              <a:buClr>
                <a:schemeClr val="dk1"/>
              </a:buClr>
              <a:buSzPts val="1900"/>
              <a:buNone/>
            </a:pPr>
            <a:r>
              <a:rPr i="1" lang="en-US" sz="1900">
                <a:latin typeface="Times New Roman"/>
                <a:ea typeface="Times New Roman"/>
                <a:cs typeface="Times New Roman"/>
                <a:sym typeface="Times New Roman"/>
              </a:rPr>
              <a:t>Detention basins have been used throughout New Jersey since the early 1980s.  While these basins do reduce stormwater runoff peak flows from developed areas, they do very little to reduce stormwater runoff volumes or pollutant loads.  This workshop will discuss retrofitting detention basins to improve their infiltration capacity and enhance their ability to reduce pollutant loads.  The retrofitting of basins will also reduce maintenance, mainly the need to mow..</a:t>
            </a:r>
            <a:endParaRPr sz="1900">
              <a:latin typeface="Times New Roman"/>
              <a:ea typeface="Times New Roman"/>
              <a:cs typeface="Times New Roman"/>
              <a:sym typeface="Times New Roman"/>
            </a:endParaRPr>
          </a:p>
        </p:txBody>
      </p:sp>
      <p:pic>
        <p:nvPicPr>
          <p:cNvPr descr="20101021_NJ Rain Garden Manual_19.jpg" id="281" name="Google Shape;281;p18"/>
          <p:cNvPicPr preferRelativeResize="0"/>
          <p:nvPr/>
        </p:nvPicPr>
        <p:blipFill rotWithShape="1">
          <a:blip r:embed="rId5">
            <a:alphaModFix/>
          </a:blip>
          <a:srcRect b="10232" l="11840" r="13839" t="28726"/>
          <a:stretch/>
        </p:blipFill>
        <p:spPr>
          <a:xfrm>
            <a:off x="7107671" y="3436883"/>
            <a:ext cx="4899926" cy="3108960"/>
          </a:xfrm>
          <a:prstGeom prst="rect">
            <a:avLst/>
          </a:prstGeom>
          <a:noFill/>
          <a:ln>
            <a:noFill/>
          </a:ln>
        </p:spPr>
      </p:pic>
      <p:pic>
        <p:nvPicPr>
          <p:cNvPr descr="NJ Rain Garden Manual_slides for asla award_Page_06.jpg" id="282" name="Google Shape;282;p18"/>
          <p:cNvPicPr preferRelativeResize="0"/>
          <p:nvPr/>
        </p:nvPicPr>
        <p:blipFill rotWithShape="1">
          <a:blip r:embed="rId6">
            <a:alphaModFix/>
          </a:blip>
          <a:srcRect b="6239" l="4041" r="4040" t="17944"/>
          <a:stretch/>
        </p:blipFill>
        <p:spPr>
          <a:xfrm>
            <a:off x="7311275" y="-1"/>
            <a:ext cx="4877678" cy="31089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2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sp>
        <p:nvSpPr>
          <p:cNvPr id="287" name="Google Shape;287;p1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8" name="Google Shape;288;p19"/>
          <p:cNvSpPr txBox="1"/>
          <p:nvPr>
            <p:ph type="title"/>
          </p:nvPr>
        </p:nvSpPr>
        <p:spPr>
          <a:xfrm>
            <a:off x="281153" y="217213"/>
            <a:ext cx="5251316" cy="9276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3600"/>
              <a:buFont typeface="Arial"/>
              <a:buNone/>
            </a:pPr>
            <a:r>
              <a:rPr b="1" lang="en-US" sz="3600">
                <a:solidFill>
                  <a:srgbClr val="C00000"/>
                </a:solidFill>
                <a:latin typeface="Arial"/>
                <a:ea typeface="Arial"/>
                <a:cs typeface="Arial"/>
                <a:sym typeface="Arial"/>
              </a:rPr>
              <a:t>GI Champions Classes</a:t>
            </a:r>
            <a:endParaRPr/>
          </a:p>
        </p:txBody>
      </p:sp>
      <p:sp>
        <p:nvSpPr>
          <p:cNvPr id="289" name="Google Shape;289;p19"/>
          <p:cNvSpPr txBox="1"/>
          <p:nvPr>
            <p:ph idx="1" type="body"/>
          </p:nvPr>
        </p:nvSpPr>
        <p:spPr>
          <a:xfrm>
            <a:off x="279629" y="977462"/>
            <a:ext cx="5814847" cy="5849294"/>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900"/>
              <a:buNone/>
            </a:pPr>
            <a:r>
              <a:rPr b="1" lang="en-US" sz="1900">
                <a:latin typeface="Times New Roman"/>
                <a:ea typeface="Times New Roman"/>
                <a:cs typeface="Times New Roman"/>
                <a:sym typeface="Times New Roman"/>
              </a:rPr>
              <a:t>9.</a:t>
            </a:r>
            <a:r>
              <a:rPr b="1" i="1" lang="en-US" sz="1900">
                <a:latin typeface="Times New Roman"/>
                <a:ea typeface="Times New Roman"/>
                <a:cs typeface="Times New Roman"/>
                <a:sym typeface="Times New Roman"/>
              </a:rPr>
              <a:t> </a:t>
            </a:r>
            <a:r>
              <a:rPr b="1" i="1" lang="en-US" sz="1900" u="sng" strike="noStrike">
                <a:solidFill>
                  <a:schemeClr val="hlink"/>
                </a:solidFill>
                <a:latin typeface="Times New Roman"/>
                <a:ea typeface="Times New Roman"/>
                <a:cs typeface="Times New Roman"/>
                <a:sym typeface="Times New Roman"/>
                <a:hlinkClick r:id="rId3"/>
              </a:rPr>
              <a:t>"</a:t>
            </a:r>
            <a:r>
              <a:rPr b="1" lang="en-US" sz="1900" u="sng" strike="noStrike">
                <a:solidFill>
                  <a:schemeClr val="hlink"/>
                </a:solidFill>
                <a:latin typeface="Times New Roman"/>
                <a:ea typeface="Times New Roman"/>
                <a:cs typeface="Times New Roman"/>
                <a:sym typeface="Times New Roman"/>
                <a:hlinkClick r:id="rId4"/>
              </a:rPr>
              <a:t>Developing green infrastructure master plans for an entire site or neighborhood"</a:t>
            </a:r>
            <a:endParaRPr sz="1900">
              <a:latin typeface="Times New Roman"/>
              <a:ea typeface="Times New Roman"/>
              <a:cs typeface="Times New Roman"/>
              <a:sym typeface="Times New Roman"/>
            </a:endParaRPr>
          </a:p>
          <a:p>
            <a:pPr indent="0" lvl="0" marL="0" marR="0" rtl="0" algn="l">
              <a:lnSpc>
                <a:spcPct val="90000"/>
              </a:lnSpc>
              <a:spcBef>
                <a:spcPts val="600"/>
              </a:spcBef>
              <a:spcAft>
                <a:spcPts val="0"/>
              </a:spcAft>
              <a:buClr>
                <a:schemeClr val="dk1"/>
              </a:buClr>
              <a:buSzPts val="1900"/>
              <a:buNone/>
            </a:pPr>
            <a:r>
              <a:rPr i="1" lang="en-US" sz="1900">
                <a:latin typeface="Times New Roman"/>
                <a:ea typeface="Times New Roman"/>
                <a:cs typeface="Times New Roman"/>
                <a:sym typeface="Times New Roman"/>
              </a:rPr>
              <a:t>Many communities have installed a green infrastructure demonstration project.  This workshop helps attendees build upon that individual project to create master plans for an entire site, municipal complex, school ground, corporate complex, or a neighborhood.  The master plan goes beyond managing stormwater with green infrastructure and incorporates a wide range of amenities. </a:t>
            </a:r>
            <a:r>
              <a:rPr lang="en-US" sz="1900">
                <a:latin typeface="Times New Roman"/>
                <a:ea typeface="Times New Roman"/>
                <a:cs typeface="Times New Roman"/>
                <a:sym typeface="Times New Roman"/>
              </a:rPr>
              <a:t> </a:t>
            </a:r>
            <a:endParaRPr sz="1900">
              <a:latin typeface="Times New Roman"/>
              <a:ea typeface="Times New Roman"/>
              <a:cs typeface="Times New Roman"/>
              <a:sym typeface="Times New Roman"/>
            </a:endParaRPr>
          </a:p>
          <a:p>
            <a:pPr indent="0" lvl="0" marL="0" marR="0" rtl="0" algn="l">
              <a:lnSpc>
                <a:spcPct val="90000"/>
              </a:lnSpc>
              <a:spcBef>
                <a:spcPts val="600"/>
              </a:spcBef>
              <a:spcAft>
                <a:spcPts val="0"/>
              </a:spcAft>
              <a:buClr>
                <a:schemeClr val="dk1"/>
              </a:buClr>
              <a:buSzPts val="1900"/>
              <a:buNone/>
            </a:pPr>
            <a:r>
              <a:rPr b="1" lang="en-US" sz="1900">
                <a:latin typeface="Times New Roman"/>
                <a:ea typeface="Times New Roman"/>
                <a:cs typeface="Times New Roman"/>
                <a:sym typeface="Times New Roman"/>
              </a:rPr>
              <a:t>10</a:t>
            </a:r>
            <a:r>
              <a:rPr b="1" i="1" lang="en-US" sz="1900">
                <a:latin typeface="Times New Roman"/>
                <a:ea typeface="Times New Roman"/>
                <a:cs typeface="Times New Roman"/>
                <a:sym typeface="Times New Roman"/>
              </a:rPr>
              <a:t>. </a:t>
            </a:r>
            <a:r>
              <a:rPr b="1" i="1" lang="en-US" sz="1900" u="sng">
                <a:solidFill>
                  <a:schemeClr val="hlink"/>
                </a:solidFill>
                <a:latin typeface="Times New Roman"/>
                <a:ea typeface="Times New Roman"/>
                <a:cs typeface="Times New Roman"/>
                <a:sym typeface="Times New Roman"/>
                <a:hlinkClick r:id="rId5"/>
              </a:rPr>
              <a:t>"</a:t>
            </a:r>
            <a:r>
              <a:rPr b="1" lang="en-US" sz="1900" u="sng" strike="noStrike">
                <a:solidFill>
                  <a:schemeClr val="hlink"/>
                </a:solidFill>
                <a:latin typeface="Times New Roman"/>
                <a:ea typeface="Times New Roman"/>
                <a:cs typeface="Times New Roman"/>
                <a:sym typeface="Times New Roman"/>
                <a:hlinkClick r:id="rId6"/>
              </a:rPr>
              <a:t>Using green infrastructure to promote climate resiliency"</a:t>
            </a:r>
            <a:endParaRPr sz="1900">
              <a:latin typeface="Times New Roman"/>
              <a:ea typeface="Times New Roman"/>
              <a:cs typeface="Times New Roman"/>
              <a:sym typeface="Times New Roman"/>
            </a:endParaRPr>
          </a:p>
          <a:p>
            <a:pPr indent="0" lvl="0" marL="0" marR="0" rtl="0" algn="l">
              <a:lnSpc>
                <a:spcPct val="90000"/>
              </a:lnSpc>
              <a:spcBef>
                <a:spcPts val="600"/>
              </a:spcBef>
              <a:spcAft>
                <a:spcPts val="0"/>
              </a:spcAft>
              <a:buClr>
                <a:schemeClr val="dk1"/>
              </a:buClr>
              <a:buSzPts val="1900"/>
              <a:buNone/>
            </a:pPr>
            <a:r>
              <a:rPr i="1" lang="en-US" sz="1900">
                <a:latin typeface="Times New Roman"/>
                <a:ea typeface="Times New Roman"/>
                <a:cs typeface="Times New Roman"/>
                <a:sym typeface="Times New Roman"/>
              </a:rPr>
              <a:t>Climate changes, including rising sea level, more intense storms, and longer periods of drought between storms, can increase stormwater runoff.  Green infrastructure practices can be used to minimize these impacts and promote climate resiliency.  This workshop will discuss opportunities for green infrastructure to mitigate the effects of climate change as well as the design considerations that must be made to combat changing rainfall patterns and sea level rise.</a:t>
            </a:r>
            <a:endParaRPr sz="1900">
              <a:latin typeface="Times New Roman"/>
              <a:ea typeface="Times New Roman"/>
              <a:cs typeface="Times New Roman"/>
              <a:sym typeface="Times New Roman"/>
            </a:endParaRPr>
          </a:p>
        </p:txBody>
      </p:sp>
      <p:pic>
        <p:nvPicPr>
          <p:cNvPr descr="0fc3467e-bf33-41d0-954f-c3b314daa64d-Flooding.png" id="290" name="Google Shape;290;p19"/>
          <p:cNvPicPr preferRelativeResize="0"/>
          <p:nvPr/>
        </p:nvPicPr>
        <p:blipFill rotWithShape="1">
          <a:blip r:embed="rId7">
            <a:alphaModFix/>
          </a:blip>
          <a:srcRect b="-1" l="0" r="-2" t="3677"/>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
          <p:cNvPicPr preferRelativeResize="0"/>
          <p:nvPr/>
        </p:nvPicPr>
        <p:blipFill rotWithShape="1">
          <a:blip r:embed="rId3">
            <a:alphaModFix/>
          </a:blip>
          <a:srcRect b="0" l="0" r="0" t="0"/>
          <a:stretch/>
        </p:blipFill>
        <p:spPr>
          <a:xfrm>
            <a:off x="2006601" y="1202513"/>
            <a:ext cx="2458719" cy="1506568"/>
          </a:xfrm>
          <a:prstGeom prst="rect">
            <a:avLst/>
          </a:prstGeom>
          <a:noFill/>
          <a:ln>
            <a:noFill/>
          </a:ln>
        </p:spPr>
      </p:pic>
      <p:pic>
        <p:nvPicPr>
          <p:cNvPr id="106" name="Google Shape;106;p2"/>
          <p:cNvPicPr preferRelativeResize="0"/>
          <p:nvPr/>
        </p:nvPicPr>
        <p:blipFill rotWithShape="1">
          <a:blip r:embed="rId4">
            <a:alphaModFix/>
          </a:blip>
          <a:srcRect b="0" l="0" r="0" t="0"/>
          <a:stretch/>
        </p:blipFill>
        <p:spPr>
          <a:xfrm>
            <a:off x="4706619" y="1345133"/>
            <a:ext cx="2807654" cy="1221329"/>
          </a:xfrm>
          <a:prstGeom prst="rect">
            <a:avLst/>
          </a:prstGeom>
          <a:noFill/>
          <a:ln>
            <a:noFill/>
          </a:ln>
        </p:spPr>
      </p:pic>
      <p:pic>
        <p:nvPicPr>
          <p:cNvPr id="107" name="Google Shape;107;p2"/>
          <p:cNvPicPr preferRelativeResize="0"/>
          <p:nvPr/>
        </p:nvPicPr>
        <p:blipFill rotWithShape="1">
          <a:blip r:embed="rId5">
            <a:alphaModFix/>
          </a:blip>
          <a:srcRect b="0" l="0" r="0" t="0"/>
          <a:stretch/>
        </p:blipFill>
        <p:spPr>
          <a:xfrm>
            <a:off x="7755573" y="828746"/>
            <a:ext cx="2429826" cy="2254103"/>
          </a:xfrm>
          <a:prstGeom prst="rect">
            <a:avLst/>
          </a:prstGeom>
          <a:noFill/>
          <a:ln>
            <a:noFill/>
          </a:ln>
        </p:spPr>
      </p:pic>
      <p:pic>
        <p:nvPicPr>
          <p:cNvPr id="108" name="Google Shape;108;p2"/>
          <p:cNvPicPr preferRelativeResize="0"/>
          <p:nvPr/>
        </p:nvPicPr>
        <p:blipFill rotWithShape="1">
          <a:blip r:embed="rId6">
            <a:alphaModFix/>
          </a:blip>
          <a:srcRect b="16631" l="0" r="0" t="16632"/>
          <a:stretch/>
        </p:blipFill>
        <p:spPr>
          <a:xfrm>
            <a:off x="2006601" y="4407889"/>
            <a:ext cx="2458719" cy="988612"/>
          </a:xfrm>
          <a:prstGeom prst="rect">
            <a:avLst/>
          </a:prstGeom>
          <a:noFill/>
          <a:ln>
            <a:noFill/>
          </a:ln>
        </p:spPr>
      </p:pic>
      <p:pic>
        <p:nvPicPr>
          <p:cNvPr descr="What We Fund - Great Learning | William Penn Foundation" id="109" name="Google Shape;109;p2"/>
          <p:cNvPicPr preferRelativeResize="0"/>
          <p:nvPr/>
        </p:nvPicPr>
        <p:blipFill rotWithShape="1">
          <a:blip r:embed="rId7">
            <a:alphaModFix/>
          </a:blip>
          <a:srcRect b="9272" l="0" r="0" t="15090"/>
          <a:stretch/>
        </p:blipFill>
        <p:spPr>
          <a:xfrm>
            <a:off x="4706620" y="4337445"/>
            <a:ext cx="2807654" cy="1148831"/>
          </a:xfrm>
          <a:prstGeom prst="rect">
            <a:avLst/>
          </a:prstGeom>
          <a:noFill/>
          <a:ln>
            <a:noFill/>
          </a:ln>
        </p:spPr>
      </p:pic>
      <p:pic>
        <p:nvPicPr>
          <p:cNvPr id="110" name="Google Shape;110;p2"/>
          <p:cNvPicPr preferRelativeResize="0"/>
          <p:nvPr/>
        </p:nvPicPr>
        <p:blipFill rotWithShape="1">
          <a:blip r:embed="rId8">
            <a:alphaModFix/>
          </a:blip>
          <a:srcRect b="0" l="0" r="0" t="0"/>
          <a:stretch/>
        </p:blipFill>
        <p:spPr>
          <a:xfrm>
            <a:off x="7967830" y="3589863"/>
            <a:ext cx="2005313" cy="26439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0"/>
          <p:cNvSpPr txBox="1"/>
          <p:nvPr>
            <p:ph idx="1" type="body"/>
          </p:nvPr>
        </p:nvSpPr>
        <p:spPr>
          <a:xfrm>
            <a:off x="388883" y="1459230"/>
            <a:ext cx="11183006" cy="3939540"/>
          </a:xfrm>
          <a:prstGeom prst="rect">
            <a:avLst/>
          </a:prstGeom>
          <a:noFill/>
          <a:ln>
            <a:noFill/>
          </a:ln>
        </p:spPr>
        <p:txBody>
          <a:bodyPr anchorCtr="0" anchor="t" bIns="45700" lIns="91425" spcFirstLastPara="1" rIns="91425" wrap="square" tIns="45700">
            <a:spAutoFit/>
          </a:bodyPr>
          <a:lstStyle/>
          <a:p>
            <a:pPr indent="-228600" lvl="0" marL="228600" rtl="0" algn="l">
              <a:lnSpc>
                <a:spcPct val="100000"/>
              </a:lnSpc>
              <a:spcBef>
                <a:spcPts val="0"/>
              </a:spcBef>
              <a:spcAft>
                <a:spcPts val="0"/>
              </a:spcAft>
              <a:buClr>
                <a:schemeClr val="dk1"/>
              </a:buClr>
              <a:buSzPts val="3000"/>
              <a:buChar char="•"/>
            </a:pPr>
            <a:r>
              <a:rPr lang="en-US" sz="3000">
                <a:latin typeface="Times New Roman"/>
                <a:ea typeface="Times New Roman"/>
                <a:cs typeface="Times New Roman"/>
                <a:sym typeface="Times New Roman"/>
              </a:rPr>
              <a:t>Increase their knowledge and awareness about green infrastructure practices, planning, and implementation</a:t>
            </a:r>
            <a:endParaRPr/>
          </a:p>
          <a:p>
            <a:pPr indent="-228600" lvl="0" marL="228600" rtl="0" algn="l">
              <a:lnSpc>
                <a:spcPct val="100000"/>
              </a:lnSpc>
              <a:spcBef>
                <a:spcPts val="2400"/>
              </a:spcBef>
              <a:spcAft>
                <a:spcPts val="0"/>
              </a:spcAft>
              <a:buClr>
                <a:schemeClr val="dk1"/>
              </a:buClr>
              <a:buSzPts val="3000"/>
              <a:buChar char="•"/>
            </a:pPr>
            <a:r>
              <a:rPr lang="en-US" sz="3000">
                <a:latin typeface="Times New Roman"/>
                <a:ea typeface="Times New Roman"/>
                <a:cs typeface="Times New Roman"/>
                <a:sym typeface="Times New Roman"/>
              </a:rPr>
              <a:t>Gain a skill set to allow them to engage community leaders, schools, and non-governmental organizations (NGOs) and advocate for green infrastructure as a stormwater management solution</a:t>
            </a:r>
            <a:endParaRPr/>
          </a:p>
          <a:p>
            <a:pPr indent="-228600" lvl="0" marL="228600" rtl="0" algn="l">
              <a:lnSpc>
                <a:spcPct val="100000"/>
              </a:lnSpc>
              <a:spcBef>
                <a:spcPts val="2400"/>
              </a:spcBef>
              <a:spcAft>
                <a:spcPts val="0"/>
              </a:spcAft>
              <a:buClr>
                <a:schemeClr val="dk1"/>
              </a:buClr>
              <a:buSzPts val="3000"/>
              <a:buChar char="•"/>
            </a:pPr>
            <a:r>
              <a:rPr lang="en-US" sz="3000">
                <a:latin typeface="Times New Roman"/>
                <a:ea typeface="Times New Roman"/>
                <a:cs typeface="Times New Roman"/>
                <a:sym typeface="Times New Roman"/>
              </a:rPr>
              <a:t>Identify funding opportunities and secure funding for green infrastructure</a:t>
            </a:r>
            <a:endParaRPr/>
          </a:p>
        </p:txBody>
      </p:sp>
      <p:sp>
        <p:nvSpPr>
          <p:cNvPr id="296" name="Google Shape;296;p20"/>
          <p:cNvSpPr txBox="1"/>
          <p:nvPr>
            <p:ph type="title"/>
          </p:nvPr>
        </p:nvSpPr>
        <p:spPr>
          <a:xfrm>
            <a:off x="388883" y="76200"/>
            <a:ext cx="11183006"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C00000"/>
              </a:buClr>
              <a:buSzPts val="4000"/>
              <a:buFont typeface="Arial"/>
              <a:buNone/>
            </a:pPr>
            <a:r>
              <a:rPr b="1" lang="en-US" sz="4000">
                <a:solidFill>
                  <a:srgbClr val="C00000"/>
                </a:solidFill>
                <a:latin typeface="Arial"/>
                <a:ea typeface="Arial"/>
                <a:cs typeface="Arial"/>
                <a:sym typeface="Arial"/>
              </a:rPr>
              <a:t>Short-term results/impacts</a:t>
            </a:r>
            <a:br>
              <a:rPr b="1" lang="en-US" sz="4000">
                <a:solidFill>
                  <a:srgbClr val="C00000"/>
                </a:solidFill>
                <a:latin typeface="Arial"/>
                <a:ea typeface="Arial"/>
                <a:cs typeface="Arial"/>
                <a:sym typeface="Arial"/>
              </a:rPr>
            </a:br>
            <a:r>
              <a:rPr b="1" lang="en-US" sz="4000">
                <a:solidFill>
                  <a:srgbClr val="C00000"/>
                </a:solidFill>
                <a:latin typeface="Arial"/>
                <a:ea typeface="Arial"/>
                <a:cs typeface="Arial"/>
                <a:sym typeface="Arial"/>
              </a:rPr>
              <a:t>Green Infrastructure Champions will: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1"/>
          <p:cNvSpPr txBox="1"/>
          <p:nvPr>
            <p:ph idx="1" type="body"/>
          </p:nvPr>
        </p:nvSpPr>
        <p:spPr>
          <a:xfrm>
            <a:off x="409903" y="1282262"/>
            <a:ext cx="11193518"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3000"/>
              <a:buChar char="•"/>
            </a:pPr>
            <a:r>
              <a:rPr lang="en-US" sz="3000">
                <a:latin typeface="Times New Roman"/>
                <a:ea typeface="Times New Roman"/>
                <a:cs typeface="Times New Roman"/>
                <a:sym typeface="Times New Roman"/>
              </a:rPr>
              <a:t>Green infrastructure practices are installed throughout the community</a:t>
            </a:r>
            <a:endParaRPr/>
          </a:p>
          <a:p>
            <a:pPr indent="-228600" lvl="0" marL="228600" rtl="0" algn="l">
              <a:lnSpc>
                <a:spcPct val="100000"/>
              </a:lnSpc>
              <a:spcBef>
                <a:spcPts val="2400"/>
              </a:spcBef>
              <a:spcAft>
                <a:spcPts val="0"/>
              </a:spcAft>
              <a:buClr>
                <a:schemeClr val="dk1"/>
              </a:buClr>
              <a:buSzPts val="3000"/>
              <a:buChar char="•"/>
            </a:pPr>
            <a:r>
              <a:rPr lang="en-US" sz="3000">
                <a:latin typeface="Times New Roman"/>
                <a:ea typeface="Times New Roman"/>
                <a:cs typeface="Times New Roman"/>
                <a:sym typeface="Times New Roman"/>
              </a:rPr>
              <a:t>Green infrastructure becomes a standard in the community for addressing stormwater problems</a:t>
            </a:r>
            <a:endParaRPr/>
          </a:p>
          <a:p>
            <a:pPr indent="-228600" lvl="0" marL="228600" rtl="0" algn="l">
              <a:lnSpc>
                <a:spcPct val="100000"/>
              </a:lnSpc>
              <a:spcBef>
                <a:spcPts val="2400"/>
              </a:spcBef>
              <a:spcAft>
                <a:spcPts val="0"/>
              </a:spcAft>
              <a:buClr>
                <a:schemeClr val="dk1"/>
              </a:buClr>
              <a:buSzPts val="3000"/>
              <a:buChar char="•"/>
            </a:pPr>
            <a:r>
              <a:rPr lang="en-US" sz="3000">
                <a:latin typeface="Times New Roman"/>
                <a:ea typeface="Times New Roman"/>
                <a:cs typeface="Times New Roman"/>
                <a:sym typeface="Times New Roman"/>
              </a:rPr>
              <a:t>Localized flooding is reduced</a:t>
            </a:r>
            <a:endParaRPr/>
          </a:p>
          <a:p>
            <a:pPr indent="-228600" lvl="0" marL="228600" rtl="0" algn="l">
              <a:lnSpc>
                <a:spcPct val="100000"/>
              </a:lnSpc>
              <a:spcBef>
                <a:spcPts val="2400"/>
              </a:spcBef>
              <a:spcAft>
                <a:spcPts val="0"/>
              </a:spcAft>
              <a:buClr>
                <a:schemeClr val="dk1"/>
              </a:buClr>
              <a:buSzPts val="3000"/>
              <a:buChar char="•"/>
            </a:pPr>
            <a:r>
              <a:rPr lang="en-US" sz="3000">
                <a:latin typeface="Times New Roman"/>
                <a:ea typeface="Times New Roman"/>
                <a:cs typeface="Times New Roman"/>
                <a:sym typeface="Times New Roman"/>
              </a:rPr>
              <a:t>Water quality improves</a:t>
            </a:r>
            <a:endParaRPr/>
          </a:p>
          <a:p>
            <a:pPr indent="-228600" lvl="0" marL="228600" rtl="0" algn="l">
              <a:lnSpc>
                <a:spcPct val="100000"/>
              </a:lnSpc>
              <a:spcBef>
                <a:spcPts val="2400"/>
              </a:spcBef>
              <a:spcAft>
                <a:spcPts val="0"/>
              </a:spcAft>
              <a:buClr>
                <a:schemeClr val="dk1"/>
              </a:buClr>
              <a:buSzPts val="3000"/>
              <a:buChar char="•"/>
            </a:pPr>
            <a:r>
              <a:rPr lang="en-US" sz="3000">
                <a:latin typeface="Times New Roman"/>
                <a:ea typeface="Times New Roman"/>
                <a:cs typeface="Times New Roman"/>
                <a:sym typeface="Times New Roman"/>
              </a:rPr>
              <a:t>Community become more resilient to extreme weather events</a:t>
            </a:r>
            <a:endParaRPr/>
          </a:p>
        </p:txBody>
      </p:sp>
      <p:sp>
        <p:nvSpPr>
          <p:cNvPr id="302" name="Google Shape;302;p21"/>
          <p:cNvSpPr txBox="1"/>
          <p:nvPr>
            <p:ph type="title"/>
          </p:nvPr>
        </p:nvSpPr>
        <p:spPr>
          <a:xfrm>
            <a:off x="1271750" y="76200"/>
            <a:ext cx="9671534"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4000"/>
              <a:buFont typeface="Arial"/>
              <a:buNone/>
            </a:pPr>
            <a:r>
              <a:rPr b="1" lang="en-US" sz="4000">
                <a:solidFill>
                  <a:srgbClr val="C00000"/>
                </a:solidFill>
                <a:latin typeface="Arial"/>
                <a:ea typeface="Arial"/>
                <a:cs typeface="Arial"/>
                <a:sym typeface="Arial"/>
              </a:rPr>
              <a:t>Long-term results/impacts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2"/>
          <p:cNvSpPr txBox="1"/>
          <p:nvPr>
            <p:ph type="title"/>
          </p:nvPr>
        </p:nvSpPr>
        <p:spPr>
          <a:xfrm>
            <a:off x="1981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4400"/>
              <a:buFont typeface="Arial"/>
              <a:buNone/>
            </a:pPr>
            <a:r>
              <a:rPr b="1" lang="en-US">
                <a:solidFill>
                  <a:srgbClr val="C00000"/>
                </a:solidFill>
                <a:latin typeface="Arial"/>
                <a:ea typeface="Arial"/>
                <a:cs typeface="Arial"/>
                <a:sym typeface="Arial"/>
              </a:rPr>
              <a:t>402 Certified Champions</a:t>
            </a:r>
            <a:endParaRPr/>
          </a:p>
        </p:txBody>
      </p:sp>
      <p:pic>
        <p:nvPicPr>
          <p:cNvPr id="308" name="Google Shape;308;p22"/>
          <p:cNvPicPr preferRelativeResize="0"/>
          <p:nvPr>
            <p:ph idx="1" type="body"/>
          </p:nvPr>
        </p:nvPicPr>
        <p:blipFill rotWithShape="1">
          <a:blip r:embed="rId3">
            <a:alphaModFix/>
          </a:blip>
          <a:srcRect b="11216" l="0" r="0" t="0"/>
          <a:stretch/>
        </p:blipFill>
        <p:spPr>
          <a:xfrm>
            <a:off x="3393443" y="1397001"/>
            <a:ext cx="5332219" cy="509826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2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 preview" id="314" name="Google Shape;314;p23"/>
          <p:cNvPicPr preferRelativeResize="0"/>
          <p:nvPr/>
        </p:nvPicPr>
        <p:blipFill rotWithShape="1">
          <a:blip r:embed="rId3">
            <a:alphaModFix/>
          </a:blip>
          <a:srcRect b="30105" l="0" r="-2" t="8508"/>
          <a:stretch/>
        </p:blipFill>
        <p:spPr>
          <a:xfrm>
            <a:off x="4883025" y="10"/>
            <a:ext cx="7308975" cy="3364982"/>
          </a:xfrm>
          <a:custGeom>
            <a:rect b="b" l="l" r="r" t="t"/>
            <a:pathLst>
              <a:path extrusionOk="0" h="3364992" w="7308975">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descr="Image preview" id="315" name="Google Shape;315;p23"/>
          <p:cNvPicPr preferRelativeResize="0"/>
          <p:nvPr/>
        </p:nvPicPr>
        <p:blipFill rotWithShape="1">
          <a:blip r:embed="rId4">
            <a:alphaModFix/>
          </a:blip>
          <a:srcRect b="17681" l="0" r="-2" t="20932"/>
          <a:stretch/>
        </p:blipFill>
        <p:spPr>
          <a:xfrm>
            <a:off x="4883025" y="3493008"/>
            <a:ext cx="7308975" cy="3364992"/>
          </a:xfrm>
          <a:custGeom>
            <a:rect b="b" l="l" r="r" t="t"/>
            <a:pathLst>
              <a:path extrusionOk="0" h="3364992" w="7308975">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316" name="Google Shape;316;p23"/>
          <p:cNvSpPr/>
          <p:nvPr/>
        </p:nvSpPr>
        <p:spPr>
          <a:xfrm>
            <a:off x="0" y="0"/>
            <a:ext cx="6096001" cy="6858000"/>
          </a:xfrm>
          <a:custGeom>
            <a:rect b="b" l="l" r="r" t="t"/>
            <a:pathLst>
              <a:path extrusionOk="0" h="6858000" w="6096001">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17" name="Google Shape;317;p23"/>
          <p:cNvSpPr/>
          <p:nvPr/>
        </p:nvSpPr>
        <p:spPr>
          <a:xfrm>
            <a:off x="1" y="0"/>
            <a:ext cx="6087332" cy="6858000"/>
          </a:xfrm>
          <a:custGeom>
            <a:rect b="b" l="l" r="r" t="t"/>
            <a:pathLst>
              <a:path extrusionOk="0" h="6858000" w="6087332">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18" name="Google Shape;318;p23"/>
          <p:cNvSpPr/>
          <p:nvPr/>
        </p:nvSpPr>
        <p:spPr>
          <a:xfrm>
            <a:off x="0" y="1152144"/>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19" name="Google Shape;319;p23"/>
          <p:cNvSpPr/>
          <p:nvPr/>
        </p:nvSpPr>
        <p:spPr>
          <a:xfrm>
            <a:off x="449544" y="2194560"/>
            <a:ext cx="4892040"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0" name="Google Shape;320;p23"/>
          <p:cNvSpPr/>
          <p:nvPr/>
        </p:nvSpPr>
        <p:spPr>
          <a:xfrm>
            <a:off x="449544" y="2194560"/>
            <a:ext cx="4892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21" name="Google Shape;321;p23"/>
          <p:cNvSpPr/>
          <p:nvPr/>
        </p:nvSpPr>
        <p:spPr>
          <a:xfrm>
            <a:off x="178237" y="1923393"/>
            <a:ext cx="5266122" cy="74623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23"/>
          <p:cNvSpPr txBox="1"/>
          <p:nvPr/>
        </p:nvSpPr>
        <p:spPr>
          <a:xfrm>
            <a:off x="178237" y="161297"/>
            <a:ext cx="4832803" cy="5890843"/>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lang="en-US" sz="2200">
                <a:solidFill>
                  <a:schemeClr val="dk1"/>
                </a:solidFill>
                <a:latin typeface="Times New Roman"/>
                <a:ea typeface="Times New Roman"/>
                <a:cs typeface="Times New Roman"/>
                <a:sym typeface="Times New Roman"/>
              </a:rPr>
              <a:t>Examples:</a:t>
            </a:r>
            <a:endParaRPr/>
          </a:p>
          <a:p>
            <a:pPr indent="-228600" lvl="0" marL="285750" marR="0" rtl="0" algn="l">
              <a:lnSpc>
                <a:spcPct val="90000"/>
              </a:lnSpc>
              <a:spcBef>
                <a:spcPts val="2400"/>
              </a:spcBef>
              <a:spcAft>
                <a:spcPts val="0"/>
              </a:spcAft>
              <a:buClr>
                <a:schemeClr val="dk1"/>
              </a:buClr>
              <a:buSzPts val="2200"/>
              <a:buFont typeface="Arial"/>
              <a:buChar char="•"/>
            </a:pPr>
            <a:r>
              <a:rPr lang="en-US" sz="2200">
                <a:solidFill>
                  <a:schemeClr val="dk1"/>
                </a:solidFill>
                <a:latin typeface="Times New Roman"/>
                <a:ea typeface="Times New Roman"/>
                <a:cs typeface="Times New Roman"/>
                <a:sym typeface="Times New Roman"/>
              </a:rPr>
              <a:t>Council members in Caldwell, NJ applied for a grant and received a grant to complete green infrastructure plans for the municipality and to build two rain gardens.</a:t>
            </a:r>
            <a:endParaRPr/>
          </a:p>
          <a:p>
            <a:pPr indent="-228600" lvl="0" marL="285750" marR="0" rtl="0" algn="l">
              <a:lnSpc>
                <a:spcPct val="90000"/>
              </a:lnSpc>
              <a:spcBef>
                <a:spcPts val="2400"/>
              </a:spcBef>
              <a:spcAft>
                <a:spcPts val="0"/>
              </a:spcAft>
              <a:buClr>
                <a:schemeClr val="dk1"/>
              </a:buClr>
              <a:buSzPts val="2200"/>
              <a:buFont typeface="Arial"/>
              <a:buChar char="•"/>
            </a:pPr>
            <a:r>
              <a:rPr lang="en-US" sz="2200">
                <a:solidFill>
                  <a:schemeClr val="dk1"/>
                </a:solidFill>
                <a:latin typeface="Times New Roman"/>
                <a:ea typeface="Times New Roman"/>
                <a:cs typeface="Times New Roman"/>
                <a:sym typeface="Times New Roman"/>
              </a:rPr>
              <a:t>Laura McBride created the Deal Lake Alliance and developed a Green Infrastructure Study for Deal Lake Watershed.  Also, she installed green infrastructure to protect Deal Lake.</a:t>
            </a:r>
            <a:endParaRPr/>
          </a:p>
          <a:p>
            <a:pPr indent="-228600" lvl="0" marL="285750" marR="0" rtl="0" algn="l">
              <a:lnSpc>
                <a:spcPct val="90000"/>
              </a:lnSpc>
              <a:spcBef>
                <a:spcPts val="2400"/>
              </a:spcBef>
              <a:spcAft>
                <a:spcPts val="0"/>
              </a:spcAft>
              <a:buClr>
                <a:schemeClr val="dk1"/>
              </a:buClr>
              <a:buSzPts val="2200"/>
              <a:buFont typeface="Arial"/>
              <a:buChar char="•"/>
            </a:pPr>
            <a:r>
              <a:rPr lang="en-US" sz="2200">
                <a:solidFill>
                  <a:schemeClr val="dk1"/>
                </a:solidFill>
                <a:latin typeface="Times New Roman"/>
                <a:ea typeface="Times New Roman"/>
                <a:cs typeface="Times New Roman"/>
                <a:sym typeface="Times New Roman"/>
              </a:rPr>
              <a:t>Members of Save the Barnegat Bay are using our presentation we provided them to give rain garden talks to local groups and municipalities about how rain gardens are beneficial.</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24"/>
          <p:cNvPicPr preferRelativeResize="0"/>
          <p:nvPr/>
        </p:nvPicPr>
        <p:blipFill rotWithShape="1">
          <a:blip r:embed="rId3">
            <a:alphaModFix/>
          </a:blip>
          <a:srcRect b="28848" l="0" r="-2" t="9765"/>
          <a:stretch/>
        </p:blipFill>
        <p:spPr>
          <a:xfrm>
            <a:off x="4883025" y="10"/>
            <a:ext cx="7308975" cy="3364982"/>
          </a:xfrm>
          <a:custGeom>
            <a:rect b="b" l="l" r="r" t="t"/>
            <a:pathLst>
              <a:path extrusionOk="0" h="3364992" w="7308975">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descr="A picture containing outdoor, tree, sky, grass&#10;&#10;Description automatically generated" id="328" name="Google Shape;328;p24"/>
          <p:cNvPicPr preferRelativeResize="0"/>
          <p:nvPr/>
        </p:nvPicPr>
        <p:blipFill rotWithShape="1">
          <a:blip r:embed="rId4">
            <a:alphaModFix/>
          </a:blip>
          <a:srcRect b="18849" l="0" r="-2" t="19762"/>
          <a:stretch/>
        </p:blipFill>
        <p:spPr>
          <a:xfrm>
            <a:off x="4883025" y="3493008"/>
            <a:ext cx="7308975" cy="3364992"/>
          </a:xfrm>
          <a:custGeom>
            <a:rect b="b" l="l" r="r" t="t"/>
            <a:pathLst>
              <a:path extrusionOk="0" h="3364992" w="7308975">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329" name="Google Shape;329;p24"/>
          <p:cNvSpPr/>
          <p:nvPr/>
        </p:nvSpPr>
        <p:spPr>
          <a:xfrm>
            <a:off x="325821" y="2081048"/>
            <a:ext cx="5171089" cy="2417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24"/>
          <p:cNvSpPr txBox="1"/>
          <p:nvPr/>
        </p:nvSpPr>
        <p:spPr>
          <a:xfrm>
            <a:off x="137724" y="593612"/>
            <a:ext cx="5203860" cy="534454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lang="en-US" sz="2100">
                <a:solidFill>
                  <a:schemeClr val="dk1"/>
                </a:solidFill>
                <a:latin typeface="Times New Roman"/>
                <a:ea typeface="Times New Roman"/>
                <a:cs typeface="Times New Roman"/>
                <a:sym typeface="Times New Roman"/>
              </a:rPr>
              <a:t>Examples:</a:t>
            </a:r>
            <a:endParaRPr/>
          </a:p>
          <a:p>
            <a:pPr indent="-228600" lvl="0" marL="285750" marR="0" rtl="0" algn="l">
              <a:lnSpc>
                <a:spcPct val="90000"/>
              </a:lnSpc>
              <a:spcBef>
                <a:spcPts val="1200"/>
              </a:spcBef>
              <a:spcAft>
                <a:spcPts val="0"/>
              </a:spcAft>
              <a:buClr>
                <a:schemeClr val="dk1"/>
              </a:buClr>
              <a:buSzPts val="2100"/>
              <a:buFont typeface="Arial"/>
              <a:buChar char="•"/>
            </a:pPr>
            <a:r>
              <a:rPr lang="en-US" sz="2100">
                <a:solidFill>
                  <a:schemeClr val="dk1"/>
                </a:solidFill>
                <a:latin typeface="Times New Roman"/>
                <a:ea typeface="Times New Roman"/>
                <a:cs typeface="Times New Roman"/>
                <a:sym typeface="Times New Roman"/>
              </a:rPr>
              <a:t>Doriann Kerber of Milltown is supporting10 green infrastructure projects (½ in her town and ½ in other surrounding towns). She recently accepted the position of the State Environmental Chair of the Lions Club Int’l where she will dramatically broaden her influence.</a:t>
            </a:r>
            <a:endParaRPr/>
          </a:p>
          <a:p>
            <a:pPr indent="-228600" lvl="0" marL="285750" marR="0" rtl="0" algn="l">
              <a:lnSpc>
                <a:spcPct val="90000"/>
              </a:lnSpc>
              <a:spcBef>
                <a:spcPts val="1200"/>
              </a:spcBef>
              <a:spcAft>
                <a:spcPts val="0"/>
              </a:spcAft>
              <a:buClr>
                <a:schemeClr val="dk1"/>
              </a:buClr>
              <a:buSzPts val="2100"/>
              <a:buFont typeface="Arial"/>
              <a:buChar char="•"/>
            </a:pPr>
            <a:r>
              <a:rPr lang="en-US" sz="2100">
                <a:solidFill>
                  <a:schemeClr val="dk1"/>
                </a:solidFill>
                <a:latin typeface="Times New Roman"/>
                <a:ea typeface="Times New Roman"/>
                <a:cs typeface="Times New Roman"/>
                <a:sym typeface="Times New Roman"/>
              </a:rPr>
              <a:t>Ila Vassallo, Chair of the Evesham Environmental Commission lead the installation of GI projects in her community and help pass stormwater ordinances to protect local waterways.  She also has engaged many township departments, community groups, and the utilities authority in her green infrastructure projects.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 name="Shape 334"/>
        <p:cNvGrpSpPr/>
        <p:nvPr/>
      </p:nvGrpSpPr>
      <p:grpSpPr>
        <a:xfrm>
          <a:off x="0" y="0"/>
          <a:ext cx="0" cy="0"/>
          <a:chOff x="0" y="0"/>
          <a:chExt cx="0" cy="0"/>
        </a:xfrm>
      </p:grpSpPr>
      <p:sp>
        <p:nvSpPr>
          <p:cNvPr id="335" name="Google Shape;335;p25"/>
          <p:cNvSpPr/>
          <p:nvPr/>
        </p:nvSpPr>
        <p:spPr>
          <a:xfrm>
            <a:off x="3049"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36" name="Google Shape;336;p25"/>
          <p:cNvPicPr preferRelativeResize="0"/>
          <p:nvPr/>
        </p:nvPicPr>
        <p:blipFill rotWithShape="1">
          <a:blip r:embed="rId3">
            <a:alphaModFix/>
          </a:blip>
          <a:srcRect b="0" l="0" r="0" t="5436"/>
          <a:stretch/>
        </p:blipFill>
        <p:spPr>
          <a:xfrm>
            <a:off x="2522356" y="10"/>
            <a:ext cx="9669642" cy="6857990"/>
          </a:xfrm>
          <a:prstGeom prst="rect">
            <a:avLst/>
          </a:prstGeom>
          <a:noFill/>
          <a:ln>
            <a:noFill/>
          </a:ln>
        </p:spPr>
      </p:pic>
      <p:sp>
        <p:nvSpPr>
          <p:cNvPr id="337" name="Google Shape;337;p25"/>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25"/>
          <p:cNvSpPr txBox="1"/>
          <p:nvPr>
            <p:ph idx="1" type="body"/>
          </p:nvPr>
        </p:nvSpPr>
        <p:spPr>
          <a:xfrm>
            <a:off x="190928" y="266356"/>
            <a:ext cx="3822189" cy="6507935"/>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2100"/>
              <a:buNone/>
            </a:pPr>
            <a:r>
              <a:rPr lang="en-US" sz="2100">
                <a:latin typeface="Times New Roman"/>
                <a:ea typeface="Times New Roman"/>
                <a:cs typeface="Times New Roman"/>
                <a:sym typeface="Times New Roman"/>
              </a:rPr>
              <a:t>Examples:</a:t>
            </a:r>
            <a:endParaRPr/>
          </a:p>
          <a:p>
            <a:pPr indent="-228600" lvl="0" marL="285750" rtl="0" algn="l">
              <a:lnSpc>
                <a:spcPct val="90000"/>
              </a:lnSpc>
              <a:spcBef>
                <a:spcPts val="2400"/>
              </a:spcBef>
              <a:spcAft>
                <a:spcPts val="0"/>
              </a:spcAft>
              <a:buClr>
                <a:schemeClr val="dk1"/>
              </a:buClr>
              <a:buSzPts val="2100"/>
              <a:buFont typeface="Arial"/>
              <a:buChar char="•"/>
            </a:pPr>
            <a:r>
              <a:rPr lang="en-US" sz="2100">
                <a:latin typeface="Times New Roman"/>
                <a:ea typeface="Times New Roman"/>
                <a:cs typeface="Times New Roman"/>
                <a:sym typeface="Times New Roman"/>
              </a:rPr>
              <a:t>David Kois is a Township Planner and Zoning Official.  He helped develop a green infrastructure master plan for the Hillsborough Municipal Complex.  He led the effort to install five rain gardens and naturalize on detention basin.  He has secured over $100k for green infrastructure projects in his town.  David has changed the culture of the municipal government employees to embrace green infrastructure.  He created the first rain garden maintenance easement template and requires homeowners to install green infrastructure to offset increases in impervious cover.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6"/>
          <p:cNvSpPr txBox="1"/>
          <p:nvPr>
            <p:ph idx="1" type="body"/>
          </p:nvPr>
        </p:nvSpPr>
        <p:spPr>
          <a:xfrm>
            <a:off x="409903" y="1313793"/>
            <a:ext cx="11193518"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2800"/>
              <a:buChar char="•"/>
            </a:pPr>
            <a:r>
              <a:rPr lang="en-US">
                <a:latin typeface="Times New Roman"/>
                <a:ea typeface="Times New Roman"/>
                <a:cs typeface="Times New Roman"/>
                <a:sym typeface="Times New Roman"/>
              </a:rPr>
              <a:t>Expending the GI Champions Program throughout the Northeast</a:t>
            </a:r>
            <a:endParaRPr/>
          </a:p>
          <a:p>
            <a:pPr indent="-228600" lvl="0" marL="228600" rtl="0" algn="l">
              <a:lnSpc>
                <a:spcPct val="100000"/>
              </a:lnSpc>
              <a:spcBef>
                <a:spcPts val="600"/>
              </a:spcBef>
              <a:spcAft>
                <a:spcPts val="0"/>
              </a:spcAft>
              <a:buClr>
                <a:schemeClr val="dk1"/>
              </a:buClr>
              <a:buSzPts val="2800"/>
              <a:buChar char="•"/>
            </a:pPr>
            <a:r>
              <a:rPr lang="en-US">
                <a:latin typeface="Times New Roman"/>
                <a:ea typeface="Times New Roman"/>
                <a:cs typeface="Times New Roman"/>
                <a:sym typeface="Times New Roman"/>
              </a:rPr>
              <a:t>Advance classes</a:t>
            </a:r>
            <a:endParaRPr/>
          </a:p>
          <a:p>
            <a:pPr indent="-228600" lvl="1" marL="685800" rtl="0" algn="l">
              <a:lnSpc>
                <a:spcPct val="100000"/>
              </a:lnSpc>
              <a:spcBef>
                <a:spcPts val="600"/>
              </a:spcBef>
              <a:spcAft>
                <a:spcPts val="0"/>
              </a:spcAft>
              <a:buClr>
                <a:schemeClr val="dk1"/>
              </a:buClr>
              <a:buSzPts val="2800"/>
              <a:buFont typeface="Times New Roman"/>
              <a:buChar char="⁃"/>
            </a:pPr>
            <a:r>
              <a:rPr lang="en-US" sz="2800">
                <a:latin typeface="Times New Roman"/>
                <a:ea typeface="Times New Roman"/>
                <a:cs typeface="Times New Roman"/>
                <a:sym typeface="Times New Roman"/>
              </a:rPr>
              <a:t>Integrating gray with green to manage large storms</a:t>
            </a:r>
            <a:endParaRPr/>
          </a:p>
          <a:p>
            <a:pPr indent="-228600" lvl="1" marL="685800" rtl="0" algn="l">
              <a:lnSpc>
                <a:spcPct val="100000"/>
              </a:lnSpc>
              <a:spcBef>
                <a:spcPts val="0"/>
              </a:spcBef>
              <a:spcAft>
                <a:spcPts val="0"/>
              </a:spcAft>
              <a:buClr>
                <a:schemeClr val="dk1"/>
              </a:buClr>
              <a:buSzPts val="2800"/>
              <a:buFont typeface="Times New Roman"/>
              <a:buChar char="⁃"/>
            </a:pPr>
            <a:r>
              <a:rPr lang="en-US" sz="2800">
                <a:latin typeface="Times New Roman"/>
                <a:ea typeface="Times New Roman"/>
                <a:cs typeface="Times New Roman"/>
                <a:sym typeface="Times New Roman"/>
              </a:rPr>
              <a:t>Living shorelines, floodplain restoration, and stormwater wetlands</a:t>
            </a:r>
            <a:endParaRPr/>
          </a:p>
          <a:p>
            <a:pPr indent="-228600" lvl="1" marL="685800" rtl="0" algn="l">
              <a:lnSpc>
                <a:spcPct val="100000"/>
              </a:lnSpc>
              <a:spcBef>
                <a:spcPts val="0"/>
              </a:spcBef>
              <a:spcAft>
                <a:spcPts val="0"/>
              </a:spcAft>
              <a:buClr>
                <a:schemeClr val="dk1"/>
              </a:buClr>
              <a:buSzPts val="2800"/>
              <a:buFont typeface="Times New Roman"/>
              <a:buChar char="⁃"/>
            </a:pPr>
            <a:r>
              <a:rPr lang="en-US" sz="2800">
                <a:latin typeface="Times New Roman"/>
                <a:ea typeface="Times New Roman"/>
                <a:cs typeface="Times New Roman"/>
                <a:sym typeface="Times New Roman"/>
              </a:rPr>
              <a:t>Advocacy Strategies for Green Infrastructure</a:t>
            </a:r>
            <a:endParaRPr/>
          </a:p>
          <a:p>
            <a:pPr indent="-228600" lvl="0" marL="228600" rtl="0" algn="l">
              <a:lnSpc>
                <a:spcPct val="100000"/>
              </a:lnSpc>
              <a:spcBef>
                <a:spcPts val="1200"/>
              </a:spcBef>
              <a:spcAft>
                <a:spcPts val="0"/>
              </a:spcAft>
              <a:buClr>
                <a:schemeClr val="dk1"/>
              </a:buClr>
              <a:buSzPts val="2800"/>
              <a:buChar char="•"/>
            </a:pPr>
            <a:r>
              <a:rPr lang="en-US">
                <a:latin typeface="Times New Roman"/>
                <a:ea typeface="Times New Roman"/>
                <a:cs typeface="Times New Roman"/>
                <a:sym typeface="Times New Roman"/>
              </a:rPr>
              <a:t>Green Infrastructure Program for Youth</a:t>
            </a:r>
            <a:endParaRPr/>
          </a:p>
          <a:p>
            <a:pPr indent="-228600" lvl="0" marL="228600" rtl="0" algn="l">
              <a:lnSpc>
                <a:spcPct val="100000"/>
              </a:lnSpc>
              <a:spcBef>
                <a:spcPts val="1200"/>
              </a:spcBef>
              <a:spcAft>
                <a:spcPts val="0"/>
              </a:spcAft>
              <a:buClr>
                <a:schemeClr val="dk1"/>
              </a:buClr>
              <a:buSzPts val="2800"/>
              <a:buChar char="•"/>
            </a:pPr>
            <a:r>
              <a:rPr lang="en-US">
                <a:latin typeface="Times New Roman"/>
                <a:ea typeface="Times New Roman"/>
                <a:cs typeface="Times New Roman"/>
                <a:sym typeface="Times New Roman"/>
              </a:rPr>
              <a:t>Dedicated demonstration project funding for champions</a:t>
            </a:r>
            <a:endParaRPr/>
          </a:p>
          <a:p>
            <a:pPr indent="-228600" lvl="0" marL="228600" rtl="0" algn="l">
              <a:lnSpc>
                <a:spcPct val="100000"/>
              </a:lnSpc>
              <a:spcBef>
                <a:spcPts val="1200"/>
              </a:spcBef>
              <a:spcAft>
                <a:spcPts val="0"/>
              </a:spcAft>
              <a:buClr>
                <a:schemeClr val="dk1"/>
              </a:buClr>
              <a:buSzPts val="2800"/>
              <a:buChar char="•"/>
            </a:pPr>
            <a:r>
              <a:rPr lang="en-US">
                <a:latin typeface="Times New Roman"/>
                <a:ea typeface="Times New Roman"/>
                <a:cs typeface="Times New Roman"/>
                <a:sym typeface="Times New Roman"/>
              </a:rPr>
              <a:t>Create online learning tools</a:t>
            </a:r>
            <a:endParaRPr/>
          </a:p>
          <a:p>
            <a:pPr indent="-228600" lvl="0" marL="228600" rtl="0" algn="l">
              <a:lnSpc>
                <a:spcPct val="100000"/>
              </a:lnSpc>
              <a:spcBef>
                <a:spcPts val="1200"/>
              </a:spcBef>
              <a:spcAft>
                <a:spcPts val="0"/>
              </a:spcAft>
              <a:buClr>
                <a:schemeClr val="dk1"/>
              </a:buClr>
              <a:buSzPts val="2800"/>
              <a:buChar char="•"/>
            </a:pPr>
            <a:r>
              <a:rPr lang="en-US">
                <a:latin typeface="Times New Roman"/>
                <a:ea typeface="Times New Roman"/>
                <a:cs typeface="Times New Roman"/>
                <a:sym typeface="Times New Roman"/>
              </a:rPr>
              <a:t>Hands-on workshops</a:t>
            </a:r>
            <a:endParaRPr/>
          </a:p>
        </p:txBody>
      </p:sp>
      <p:sp>
        <p:nvSpPr>
          <p:cNvPr id="344" name="Google Shape;344;p26"/>
          <p:cNvSpPr txBox="1"/>
          <p:nvPr>
            <p:ph type="title"/>
          </p:nvPr>
        </p:nvSpPr>
        <p:spPr>
          <a:xfrm>
            <a:off x="1229710" y="31531"/>
            <a:ext cx="9671534"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4000"/>
              <a:buFont typeface="Arial"/>
              <a:buNone/>
            </a:pPr>
            <a:r>
              <a:rPr b="1" lang="en-US" sz="4000">
                <a:solidFill>
                  <a:srgbClr val="C00000"/>
                </a:solidFill>
                <a:latin typeface="Arial"/>
                <a:ea typeface="Arial"/>
                <a:cs typeface="Arial"/>
                <a:sym typeface="Arial"/>
              </a:rPr>
              <a:t>Next Steps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IMG_8301.JPG" id="349" name="Google Shape;349;p27"/>
          <p:cNvPicPr preferRelativeResize="0"/>
          <p:nvPr/>
        </p:nvPicPr>
        <p:blipFill rotWithShape="1">
          <a:blip r:embed="rId3">
            <a:alphaModFix/>
          </a:blip>
          <a:srcRect b="0" l="0" r="0" t="0"/>
          <a:stretch/>
        </p:blipFill>
        <p:spPr>
          <a:xfrm>
            <a:off x="3124200" y="304800"/>
            <a:ext cx="5943600" cy="3962400"/>
          </a:xfrm>
          <a:prstGeom prst="rect">
            <a:avLst/>
          </a:prstGeom>
          <a:noFill/>
          <a:ln>
            <a:noFill/>
          </a:ln>
        </p:spPr>
      </p:pic>
      <p:sp>
        <p:nvSpPr>
          <p:cNvPr id="350" name="Google Shape;350;p27"/>
          <p:cNvSpPr txBox="1"/>
          <p:nvPr/>
        </p:nvSpPr>
        <p:spPr>
          <a:xfrm>
            <a:off x="1981200" y="4343400"/>
            <a:ext cx="8229600" cy="1524000"/>
          </a:xfrm>
          <a:prstGeom prst="rect">
            <a:avLst/>
          </a:prstGeom>
          <a:noFill/>
          <a:ln>
            <a:noFill/>
          </a:ln>
        </p:spPr>
        <p:txBody>
          <a:bodyPr anchorCtr="0" anchor="t" bIns="45700" lIns="91425" spcFirstLastPara="1" rIns="91425" wrap="square" tIns="45700">
            <a:noAutofit/>
          </a:bodyPr>
          <a:lstStyle/>
          <a:p>
            <a:pPr indent="-342900" lvl="0" marL="342900" marR="0" rtl="0" algn="ctr">
              <a:spcBef>
                <a:spcPts val="0"/>
              </a:spcBef>
              <a:spcAft>
                <a:spcPts val="0"/>
              </a:spcAft>
              <a:buClr>
                <a:srgbClr val="C00000"/>
              </a:buClr>
              <a:buSzPts val="2200"/>
              <a:buFont typeface="Arial"/>
              <a:buNone/>
            </a:pPr>
            <a:r>
              <a:rPr b="1" lang="en-US" sz="2200">
                <a:solidFill>
                  <a:schemeClr val="dk1"/>
                </a:solidFill>
                <a:latin typeface="Times New Roman"/>
                <a:ea typeface="Times New Roman"/>
                <a:cs typeface="Times New Roman"/>
                <a:sym typeface="Times New Roman"/>
              </a:rPr>
              <a:t>Rutgers Cooperative Extension Water Resources Program</a:t>
            </a:r>
            <a:endParaRPr/>
          </a:p>
          <a:p>
            <a:pPr indent="-342900" lvl="0" marL="342900" marR="0" rtl="0" algn="ctr">
              <a:spcBef>
                <a:spcPts val="0"/>
              </a:spcBef>
              <a:spcAft>
                <a:spcPts val="0"/>
              </a:spcAft>
              <a:buClr>
                <a:srgbClr val="C00000"/>
              </a:buClr>
              <a:buSzPts val="1600"/>
              <a:buFont typeface="Arial"/>
              <a:buNone/>
            </a:pPr>
            <a:r>
              <a:t/>
            </a:r>
            <a:endParaRPr sz="1600">
              <a:solidFill>
                <a:schemeClr val="dk1"/>
              </a:solidFill>
              <a:latin typeface="Times New Roman"/>
              <a:ea typeface="Times New Roman"/>
              <a:cs typeface="Times New Roman"/>
              <a:sym typeface="Times New Roman"/>
            </a:endParaRPr>
          </a:p>
          <a:p>
            <a:pPr indent="-342900" lvl="0" marL="342900" marR="0" rtl="0" algn="ctr">
              <a:spcBef>
                <a:spcPts val="0"/>
              </a:spcBef>
              <a:spcAft>
                <a:spcPts val="0"/>
              </a:spcAft>
              <a:buClr>
                <a:srgbClr val="C00000"/>
              </a:buClr>
              <a:buSzPts val="2200"/>
              <a:buFont typeface="Arial"/>
              <a:buNone/>
            </a:pPr>
            <a:r>
              <a:rPr lang="en-US" sz="2200">
                <a:solidFill>
                  <a:schemeClr val="dk1"/>
                </a:solidFill>
                <a:latin typeface="Times New Roman"/>
                <a:ea typeface="Times New Roman"/>
                <a:cs typeface="Times New Roman"/>
                <a:sym typeface="Times New Roman"/>
              </a:rPr>
              <a:t>Christopher C. Obropta, Ph.D., P.E.</a:t>
            </a:r>
            <a:endParaRPr/>
          </a:p>
          <a:p>
            <a:pPr indent="-342900" lvl="0" marL="342900" marR="0" rtl="0" algn="ctr">
              <a:spcBef>
                <a:spcPts val="0"/>
              </a:spcBef>
              <a:spcAft>
                <a:spcPts val="0"/>
              </a:spcAft>
              <a:buClr>
                <a:srgbClr val="C00000"/>
              </a:buClr>
              <a:buSzPts val="2200"/>
              <a:buFont typeface="Arial"/>
              <a:buNone/>
            </a:pPr>
            <a:r>
              <a:rPr lang="en-US" sz="2200">
                <a:solidFill>
                  <a:schemeClr val="dk1"/>
                </a:solidFill>
                <a:latin typeface="Times New Roman"/>
                <a:ea typeface="Times New Roman"/>
                <a:cs typeface="Times New Roman"/>
                <a:sym typeface="Times New Roman"/>
              </a:rPr>
              <a:t>Phone: 848-932-5711</a:t>
            </a:r>
            <a:endParaRPr/>
          </a:p>
          <a:p>
            <a:pPr indent="-342900" lvl="0" marL="342900" marR="0" rtl="0" algn="ctr">
              <a:spcBef>
                <a:spcPts val="0"/>
              </a:spcBef>
              <a:spcAft>
                <a:spcPts val="0"/>
              </a:spcAft>
              <a:buClr>
                <a:srgbClr val="C00000"/>
              </a:buClr>
              <a:buSzPts val="2200"/>
              <a:buFont typeface="Arial"/>
              <a:buNone/>
            </a:pPr>
            <a:r>
              <a:rPr lang="en-US" sz="2200">
                <a:solidFill>
                  <a:schemeClr val="dk1"/>
                </a:solidFill>
                <a:latin typeface="Times New Roman"/>
                <a:ea typeface="Times New Roman"/>
                <a:cs typeface="Times New Roman"/>
                <a:sym typeface="Times New Roman"/>
              </a:rPr>
              <a:t>Email: </a:t>
            </a:r>
            <a:r>
              <a:rPr lang="en-US" sz="2200" u="sng">
                <a:solidFill>
                  <a:schemeClr val="dk1"/>
                </a:solidFill>
                <a:latin typeface="Times New Roman"/>
                <a:ea typeface="Times New Roman"/>
                <a:cs typeface="Times New Roman"/>
                <a:sym typeface="Times New Roman"/>
                <a:hlinkClick r:id="rId4">
                  <a:extLst>
                    <a:ext uri="{A12FA001-AC4F-418D-AE19-62706E023703}">
                      <ahyp:hlinkClr val="tx"/>
                    </a:ext>
                  </a:extLst>
                </a:hlinkClick>
              </a:rPr>
              <a:t>obropta@envsci.rutgers.edu</a:t>
            </a:r>
            <a:endParaRPr sz="2200">
              <a:solidFill>
                <a:schemeClr val="dk1"/>
              </a:solidFill>
              <a:latin typeface="Times New Roman"/>
              <a:ea typeface="Times New Roman"/>
              <a:cs typeface="Times New Roman"/>
              <a:sym typeface="Times New Roman"/>
            </a:endParaRPr>
          </a:p>
        </p:txBody>
      </p:sp>
      <p:pic>
        <p:nvPicPr>
          <p:cNvPr descr="IMG_7321.JPG" id="351" name="Google Shape;351;p27"/>
          <p:cNvPicPr preferRelativeResize="0"/>
          <p:nvPr>
            <p:ph idx="1" type="body"/>
          </p:nvPr>
        </p:nvPicPr>
        <p:blipFill rotWithShape="1">
          <a:blip r:embed="rId5">
            <a:alphaModFix/>
          </a:blip>
          <a:srcRect b="33748" l="20313" r="11667" t="9163"/>
          <a:stretch/>
        </p:blipFill>
        <p:spPr>
          <a:xfrm>
            <a:off x="2743200" y="303216"/>
            <a:ext cx="7086600" cy="39639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20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txBox="1"/>
          <p:nvPr>
            <p:ph type="title"/>
          </p:nvPr>
        </p:nvSpPr>
        <p:spPr>
          <a:xfrm>
            <a:off x="838200" y="207477"/>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4400"/>
              <a:buFont typeface="Arial"/>
              <a:buNone/>
            </a:pPr>
            <a:r>
              <a:rPr b="1" lang="en-US">
                <a:solidFill>
                  <a:srgbClr val="C00000"/>
                </a:solidFill>
                <a:latin typeface="Arial"/>
                <a:ea typeface="Arial"/>
                <a:cs typeface="Arial"/>
                <a:sym typeface="Arial"/>
              </a:rPr>
              <a:t>Rutgers Cooperative Extension</a:t>
            </a:r>
            <a:endParaRPr/>
          </a:p>
        </p:txBody>
      </p:sp>
      <p:sp>
        <p:nvSpPr>
          <p:cNvPr id="118" name="Google Shape;118;p3"/>
          <p:cNvSpPr txBox="1"/>
          <p:nvPr>
            <p:ph idx="1" type="body"/>
          </p:nvPr>
        </p:nvSpPr>
        <p:spPr>
          <a:xfrm>
            <a:off x="536020" y="1371601"/>
            <a:ext cx="11119961" cy="1865126"/>
          </a:xfrm>
          <a:prstGeom prst="rect">
            <a:avLst/>
          </a:prstGeom>
          <a:noFill/>
          <a:ln>
            <a:noFill/>
          </a:ln>
        </p:spPr>
        <p:txBody>
          <a:bodyPr anchorCtr="0" anchor="t" bIns="45700" lIns="91425" spcFirstLastPara="1" rIns="91425" wrap="square" tIns="45700">
            <a:spAutoFit/>
          </a:bodyPr>
          <a:lstStyle/>
          <a:p>
            <a:pPr indent="-228600" lvl="0" marL="228600" rtl="0" algn="ctr">
              <a:lnSpc>
                <a:spcPct val="90000"/>
              </a:lnSpc>
              <a:spcBef>
                <a:spcPts val="0"/>
              </a:spcBef>
              <a:spcAft>
                <a:spcPts val="0"/>
              </a:spcAft>
              <a:buClr>
                <a:schemeClr val="dk1"/>
              </a:buClr>
              <a:buSzPts val="3200"/>
              <a:buFont typeface="Times New Roman"/>
              <a:buNone/>
            </a:pPr>
            <a:r>
              <a:rPr lang="en-US" sz="3200">
                <a:latin typeface="Times New Roman"/>
                <a:ea typeface="Times New Roman"/>
                <a:cs typeface="Times New Roman"/>
                <a:sym typeface="Times New Roman"/>
              </a:rPr>
              <a:t>	Rutgers Cooperative Extension (RCE) helps the diverse population of New Jersey adapt to a rapidly changing society and improves their lives through an educational process that uses science-based knowledge. </a:t>
            </a:r>
            <a:endParaRPr/>
          </a:p>
        </p:txBody>
      </p:sp>
      <p:pic>
        <p:nvPicPr>
          <p:cNvPr descr="07_0919_Black River sampling" id="119" name="Google Shape;119;p3"/>
          <p:cNvPicPr preferRelativeResize="0"/>
          <p:nvPr/>
        </p:nvPicPr>
        <p:blipFill rotWithShape="1">
          <a:blip r:embed="rId3">
            <a:alphaModFix/>
          </a:blip>
          <a:srcRect b="0" l="0" r="0" t="0"/>
          <a:stretch/>
        </p:blipFill>
        <p:spPr>
          <a:xfrm>
            <a:off x="536020" y="3941763"/>
            <a:ext cx="3655592" cy="2743200"/>
          </a:xfrm>
          <a:prstGeom prst="rect">
            <a:avLst/>
          </a:prstGeom>
          <a:noFill/>
          <a:ln>
            <a:noFill/>
          </a:ln>
        </p:spPr>
      </p:pic>
      <p:pic>
        <p:nvPicPr>
          <p:cNvPr descr="DSCN3097" id="120" name="Google Shape;120;p3"/>
          <p:cNvPicPr preferRelativeResize="0"/>
          <p:nvPr/>
        </p:nvPicPr>
        <p:blipFill rotWithShape="1">
          <a:blip r:embed="rId4">
            <a:alphaModFix/>
          </a:blip>
          <a:srcRect b="0" l="0" r="0" t="0"/>
          <a:stretch/>
        </p:blipFill>
        <p:spPr>
          <a:xfrm>
            <a:off x="9359361" y="3623462"/>
            <a:ext cx="2296620" cy="3061501"/>
          </a:xfrm>
          <a:prstGeom prst="rect">
            <a:avLst/>
          </a:prstGeom>
          <a:noFill/>
          <a:ln>
            <a:noFill/>
          </a:ln>
        </p:spPr>
      </p:pic>
      <p:pic>
        <p:nvPicPr>
          <p:cNvPr descr="08-20" id="121" name="Google Shape;121;p3"/>
          <p:cNvPicPr preferRelativeResize="0"/>
          <p:nvPr/>
        </p:nvPicPr>
        <p:blipFill rotWithShape="1">
          <a:blip r:embed="rId5">
            <a:alphaModFix/>
          </a:blip>
          <a:srcRect b="0" l="0" r="0" t="0"/>
          <a:stretch/>
        </p:blipFill>
        <p:spPr>
          <a:xfrm>
            <a:off x="4727632" y="3941763"/>
            <a:ext cx="4095709" cy="274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4"/>
          <p:cNvSpPr/>
          <p:nvPr/>
        </p:nvSpPr>
        <p:spPr>
          <a:xfrm>
            <a:off x="4359275" y="2017713"/>
            <a:ext cx="3467100" cy="34671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 name="Google Shape;129;p4"/>
          <p:cNvSpPr/>
          <p:nvPr/>
        </p:nvSpPr>
        <p:spPr>
          <a:xfrm>
            <a:off x="2478088" y="627064"/>
            <a:ext cx="1968500" cy="217487"/>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 name="Google Shape;130;p4"/>
          <p:cNvSpPr/>
          <p:nvPr/>
        </p:nvSpPr>
        <p:spPr>
          <a:xfrm>
            <a:off x="2886075" y="228600"/>
            <a:ext cx="2027238" cy="3317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31" name="Google Shape;131;p4"/>
          <p:cNvPicPr preferRelativeResize="0"/>
          <p:nvPr/>
        </p:nvPicPr>
        <p:blipFill rotWithShape="1">
          <a:blip r:embed="rId3">
            <a:alphaModFix/>
          </a:blip>
          <a:srcRect b="0" l="0" r="0" t="0"/>
          <a:stretch/>
        </p:blipFill>
        <p:spPr>
          <a:xfrm>
            <a:off x="1000877" y="96866"/>
            <a:ext cx="1595232" cy="1093434"/>
          </a:xfrm>
          <a:prstGeom prst="rect">
            <a:avLst/>
          </a:prstGeom>
          <a:noFill/>
          <a:ln>
            <a:noFill/>
          </a:ln>
        </p:spPr>
      </p:pic>
      <p:pic>
        <p:nvPicPr>
          <p:cNvPr descr="C:\Users\chiggins\Desktop\from g drive\Presentation Materials\Water Resources Program\WRP circle DIA_enlarged.jpg" id="132" name="Google Shape;132;p4"/>
          <p:cNvPicPr preferRelativeResize="0"/>
          <p:nvPr/>
        </p:nvPicPr>
        <p:blipFill rotWithShape="1">
          <a:blip r:embed="rId4">
            <a:alphaModFix/>
          </a:blip>
          <a:srcRect b="23485" l="2646" r="0" t="4545"/>
          <a:stretch/>
        </p:blipFill>
        <p:spPr>
          <a:xfrm>
            <a:off x="31750" y="1121129"/>
            <a:ext cx="6216650" cy="5675870"/>
          </a:xfrm>
          <a:prstGeom prst="rect">
            <a:avLst/>
          </a:prstGeom>
          <a:noFill/>
          <a:ln>
            <a:noFill/>
          </a:ln>
        </p:spPr>
      </p:pic>
      <p:sp>
        <p:nvSpPr>
          <p:cNvPr id="133" name="Google Shape;133;p4"/>
          <p:cNvSpPr txBox="1"/>
          <p:nvPr>
            <p:ph type="title"/>
          </p:nvPr>
        </p:nvSpPr>
        <p:spPr>
          <a:xfrm>
            <a:off x="2133600" y="152400"/>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     </a:t>
            </a:r>
            <a:r>
              <a:rPr b="1" lang="en-US">
                <a:solidFill>
                  <a:srgbClr val="C00000"/>
                </a:solidFill>
                <a:latin typeface="Arial"/>
                <a:ea typeface="Arial"/>
                <a:cs typeface="Arial"/>
                <a:sym typeface="Arial"/>
              </a:rPr>
              <a:t>Water Resources Program   </a:t>
            </a:r>
            <a:endParaRPr/>
          </a:p>
        </p:txBody>
      </p:sp>
      <p:sp>
        <p:nvSpPr>
          <p:cNvPr id="134" name="Google Shape;134;p4"/>
          <p:cNvSpPr txBox="1"/>
          <p:nvPr/>
        </p:nvSpPr>
        <p:spPr>
          <a:xfrm>
            <a:off x="6674069" y="1419286"/>
            <a:ext cx="5286703" cy="50783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en-US" sz="3600" u="none" cap="none" strike="noStrike">
                <a:solidFill>
                  <a:srgbClr val="3C3B40"/>
                </a:solidFill>
                <a:latin typeface="Times New Roman"/>
                <a:ea typeface="Times New Roman"/>
                <a:cs typeface="Times New Roman"/>
                <a:sym typeface="Times New Roman"/>
              </a:rPr>
              <a:t>Our mission is to identify and address water resources issues by engaging and empowering communities to employ practical science-based solutions to help create a more equitable and sustainable New Jersey.</a:t>
            </a:r>
            <a:endParaRPr b="0" i="1" sz="36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sp>
        <p:nvSpPr>
          <p:cNvPr id="139" name="Google Shape;139;p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flooding-630x472.jpg" id="140" name="Google Shape;140;p5"/>
          <p:cNvPicPr preferRelativeResize="0"/>
          <p:nvPr/>
        </p:nvPicPr>
        <p:blipFill rotWithShape="1">
          <a:blip r:embed="rId3">
            <a:alphaModFix/>
          </a:blip>
          <a:srcRect b="10633" l="0" r="-2" t="20392"/>
          <a:stretch/>
        </p:blipFill>
        <p:spPr>
          <a:xfrm>
            <a:off x="4883025" y="10"/>
            <a:ext cx="7308975" cy="3364982"/>
          </a:xfrm>
          <a:custGeom>
            <a:rect b="b" l="l" r="r" t="t"/>
            <a:pathLst>
              <a:path extrusionOk="0" h="3364992" w="7308975">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descr="A body of water with trees and grass around it&#10;&#10;Description automatically generated with low confidence" id="141" name="Google Shape;141;p5"/>
          <p:cNvPicPr preferRelativeResize="0"/>
          <p:nvPr/>
        </p:nvPicPr>
        <p:blipFill rotWithShape="1">
          <a:blip r:embed="rId4">
            <a:alphaModFix/>
          </a:blip>
          <a:srcRect b="0" l="0" r="21806" t="0"/>
          <a:stretch/>
        </p:blipFill>
        <p:spPr>
          <a:xfrm>
            <a:off x="4883025" y="3493008"/>
            <a:ext cx="7308975" cy="3364992"/>
          </a:xfrm>
          <a:custGeom>
            <a:rect b="b" l="l" r="r" t="t"/>
            <a:pathLst>
              <a:path extrusionOk="0" h="3364992" w="7308975">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142" name="Google Shape;142;p5"/>
          <p:cNvSpPr/>
          <p:nvPr/>
        </p:nvSpPr>
        <p:spPr>
          <a:xfrm>
            <a:off x="0" y="0"/>
            <a:ext cx="6096001" cy="6858000"/>
          </a:xfrm>
          <a:custGeom>
            <a:rect b="b" l="l" r="r" t="t"/>
            <a:pathLst>
              <a:path extrusionOk="0" h="6858000" w="6096001">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3" name="Google Shape;143;p5"/>
          <p:cNvSpPr/>
          <p:nvPr/>
        </p:nvSpPr>
        <p:spPr>
          <a:xfrm>
            <a:off x="1" y="0"/>
            <a:ext cx="6087332" cy="6858000"/>
          </a:xfrm>
          <a:custGeom>
            <a:rect b="b" l="l" r="r" t="t"/>
            <a:pathLst>
              <a:path extrusionOk="0" h="6858000" w="6087332">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44" name="Google Shape;144;p5"/>
          <p:cNvSpPr txBox="1"/>
          <p:nvPr>
            <p:ph type="title"/>
          </p:nvPr>
        </p:nvSpPr>
        <p:spPr>
          <a:xfrm>
            <a:off x="448056" y="859536"/>
            <a:ext cx="4832802" cy="12435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4400"/>
              <a:buFont typeface="Arial"/>
              <a:buNone/>
            </a:pPr>
            <a:r>
              <a:rPr b="1" lang="en-US">
                <a:solidFill>
                  <a:srgbClr val="C00000"/>
                </a:solidFill>
                <a:latin typeface="Arial"/>
                <a:ea typeface="Arial"/>
                <a:cs typeface="Arial"/>
                <a:sym typeface="Arial"/>
              </a:rPr>
              <a:t>New Jersey</a:t>
            </a:r>
            <a:endParaRPr/>
          </a:p>
        </p:txBody>
      </p:sp>
      <p:sp>
        <p:nvSpPr>
          <p:cNvPr id="145" name="Google Shape;145;p5"/>
          <p:cNvSpPr/>
          <p:nvPr/>
        </p:nvSpPr>
        <p:spPr>
          <a:xfrm>
            <a:off x="0" y="1152144"/>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46" name="Google Shape;146;p5"/>
          <p:cNvSpPr/>
          <p:nvPr/>
        </p:nvSpPr>
        <p:spPr>
          <a:xfrm>
            <a:off x="449544" y="2194560"/>
            <a:ext cx="4892040"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7" name="Google Shape;147;p5"/>
          <p:cNvSpPr/>
          <p:nvPr/>
        </p:nvSpPr>
        <p:spPr>
          <a:xfrm>
            <a:off x="449544" y="2194560"/>
            <a:ext cx="4892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48" name="Google Shape;148;p5"/>
          <p:cNvSpPr txBox="1"/>
          <p:nvPr>
            <p:ph idx="1" type="body"/>
          </p:nvPr>
        </p:nvSpPr>
        <p:spPr>
          <a:xfrm>
            <a:off x="448056" y="2512611"/>
            <a:ext cx="4832803" cy="366435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en-US" sz="2400">
                <a:latin typeface="Times New Roman"/>
                <a:ea typeface="Times New Roman"/>
                <a:cs typeface="Times New Roman"/>
                <a:sym typeface="Times New Roman"/>
              </a:rPr>
              <a:t>Most densely populated state</a:t>
            </a:r>
            <a:endParaRPr/>
          </a:p>
          <a:p>
            <a:pPr indent="-228600" lvl="0" marL="228600" rtl="0" algn="l">
              <a:lnSpc>
                <a:spcPct val="90000"/>
              </a:lnSpc>
              <a:spcBef>
                <a:spcPts val="1000"/>
              </a:spcBef>
              <a:spcAft>
                <a:spcPts val="0"/>
              </a:spcAft>
              <a:buClr>
                <a:schemeClr val="dk1"/>
              </a:buClr>
              <a:buSzPts val="2400"/>
              <a:buChar char="•"/>
            </a:pPr>
            <a:r>
              <a:rPr lang="en-US" sz="2400">
                <a:latin typeface="Times New Roman"/>
                <a:ea typeface="Times New Roman"/>
                <a:cs typeface="Times New Roman"/>
                <a:sym typeface="Times New Roman"/>
              </a:rPr>
              <a:t>21 Counties, 565 municipalities</a:t>
            </a:r>
            <a:endParaRPr/>
          </a:p>
          <a:p>
            <a:pPr indent="-228600" lvl="0" marL="228600" rtl="0" algn="l">
              <a:lnSpc>
                <a:spcPct val="90000"/>
              </a:lnSpc>
              <a:spcBef>
                <a:spcPts val="1000"/>
              </a:spcBef>
              <a:spcAft>
                <a:spcPts val="0"/>
              </a:spcAft>
              <a:buClr>
                <a:schemeClr val="dk1"/>
              </a:buClr>
              <a:buSzPts val="2400"/>
              <a:buChar char="•"/>
            </a:pPr>
            <a:r>
              <a:rPr lang="en-US" sz="2400">
                <a:latin typeface="Times New Roman"/>
                <a:ea typeface="Times New Roman"/>
                <a:cs typeface="Times New Roman"/>
                <a:sym typeface="Times New Roman"/>
              </a:rPr>
              <a:t>95% of our waterways are impaired</a:t>
            </a:r>
            <a:endParaRPr/>
          </a:p>
          <a:p>
            <a:pPr indent="-228600" lvl="0" marL="228600" rtl="0" algn="l">
              <a:lnSpc>
                <a:spcPct val="90000"/>
              </a:lnSpc>
              <a:spcBef>
                <a:spcPts val="1000"/>
              </a:spcBef>
              <a:spcAft>
                <a:spcPts val="0"/>
              </a:spcAft>
              <a:buClr>
                <a:schemeClr val="dk1"/>
              </a:buClr>
              <a:buSzPts val="2400"/>
              <a:buChar char="•"/>
            </a:pPr>
            <a:r>
              <a:rPr lang="en-US" sz="2400">
                <a:latin typeface="Times New Roman"/>
                <a:ea typeface="Times New Roman"/>
                <a:cs typeface="Times New Roman"/>
                <a:sym typeface="Times New Roman"/>
              </a:rPr>
              <a:t>Harmful Algal Blooms (HABS) in many of our lakes</a:t>
            </a:r>
            <a:endParaRPr/>
          </a:p>
          <a:p>
            <a:pPr indent="-228600" lvl="0" marL="228600" rtl="0" algn="l">
              <a:lnSpc>
                <a:spcPct val="90000"/>
              </a:lnSpc>
              <a:spcBef>
                <a:spcPts val="1000"/>
              </a:spcBef>
              <a:spcAft>
                <a:spcPts val="0"/>
              </a:spcAft>
              <a:buClr>
                <a:schemeClr val="dk1"/>
              </a:buClr>
              <a:buSzPts val="2400"/>
              <a:buChar char="•"/>
            </a:pPr>
            <a:r>
              <a:rPr lang="en-US" sz="2400">
                <a:latin typeface="Times New Roman"/>
                <a:ea typeface="Times New Roman"/>
                <a:cs typeface="Times New Roman"/>
                <a:sym typeface="Times New Roman"/>
              </a:rPr>
              <a:t>Hammered by Ida, Henri, Sandy, and a bunch of Nor’easters</a:t>
            </a:r>
            <a:endParaRPr/>
          </a:p>
          <a:p>
            <a:pPr indent="-228600" lvl="0" marL="228600" rtl="0" algn="l">
              <a:lnSpc>
                <a:spcPct val="90000"/>
              </a:lnSpc>
              <a:spcBef>
                <a:spcPts val="1000"/>
              </a:spcBef>
              <a:spcAft>
                <a:spcPts val="0"/>
              </a:spcAft>
              <a:buClr>
                <a:schemeClr val="dk1"/>
              </a:buClr>
              <a:buSzPts val="2400"/>
              <a:buChar char="•"/>
            </a:pPr>
            <a:r>
              <a:rPr lang="en-US" sz="2400">
                <a:latin typeface="Times New Roman"/>
                <a:ea typeface="Times New Roman"/>
                <a:cs typeface="Times New Roman"/>
                <a:sym typeface="Times New Roman"/>
              </a:rPr>
              <a:t>Climate change is real – more severe storms and sea level rise</a:t>
            </a:r>
            <a:endParaRPr/>
          </a:p>
        </p:txBody>
      </p:sp>
      <p:sp>
        <p:nvSpPr>
          <p:cNvPr id="149" name="Google Shape;149;p5"/>
          <p:cNvSpPr/>
          <p:nvPr/>
        </p:nvSpPr>
        <p:spPr>
          <a:xfrm>
            <a:off x="345440" y="3364992"/>
            <a:ext cx="5110480" cy="591312"/>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6"/>
          <p:cNvSpPr txBox="1"/>
          <p:nvPr>
            <p:ph type="title"/>
          </p:nvPr>
        </p:nvSpPr>
        <p:spPr>
          <a:xfrm>
            <a:off x="838200" y="365127"/>
            <a:ext cx="10515600" cy="78050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4400"/>
              <a:buFont typeface="Arial"/>
              <a:buNone/>
            </a:pPr>
            <a:r>
              <a:rPr b="1" lang="en-US">
                <a:solidFill>
                  <a:srgbClr val="C00000"/>
                </a:solidFill>
                <a:latin typeface="Arial"/>
                <a:ea typeface="Arial"/>
                <a:cs typeface="Arial"/>
                <a:sym typeface="Arial"/>
              </a:rPr>
              <a:t>Water Quality Impairments in NJ</a:t>
            </a:r>
            <a:endParaRPr/>
          </a:p>
        </p:txBody>
      </p:sp>
      <p:sp>
        <p:nvSpPr>
          <p:cNvPr id="155" name="Google Shape;155;p6"/>
          <p:cNvSpPr txBox="1"/>
          <p:nvPr>
            <p:ph idx="1" type="body"/>
          </p:nvPr>
        </p:nvSpPr>
        <p:spPr>
          <a:xfrm>
            <a:off x="838199" y="1825625"/>
            <a:ext cx="10891345"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latin typeface="Times New Roman"/>
                <a:ea typeface="Times New Roman"/>
                <a:cs typeface="Times New Roman"/>
                <a:sym typeface="Times New Roman"/>
              </a:rPr>
              <a:t>In 2002, 95% of NJ’s waterways were impaired</a:t>
            </a:r>
            <a:endParaRPr/>
          </a:p>
          <a:p>
            <a:pPr indent="-228600" lvl="0" marL="228600" rtl="0" algn="l">
              <a:lnSpc>
                <a:spcPct val="9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Lots of new laws were passed:</a:t>
            </a:r>
            <a:endParaRPr/>
          </a:p>
          <a:p>
            <a:pPr indent="-228600" lvl="1" marL="685800" rtl="0" algn="l">
              <a:lnSpc>
                <a:spcPct val="90000"/>
              </a:lnSpc>
              <a:spcBef>
                <a:spcPts val="500"/>
              </a:spcBef>
              <a:spcAft>
                <a:spcPts val="0"/>
              </a:spcAft>
              <a:buClr>
                <a:schemeClr val="dk1"/>
              </a:buClr>
              <a:buSzPts val="2800"/>
              <a:buChar char="•"/>
            </a:pPr>
            <a:r>
              <a:rPr lang="en-US" sz="2800">
                <a:latin typeface="Times New Roman"/>
                <a:ea typeface="Times New Roman"/>
                <a:cs typeface="Times New Roman"/>
                <a:sym typeface="Times New Roman"/>
              </a:rPr>
              <a:t>2004 New Stormwater Management Regulations</a:t>
            </a:r>
            <a:endParaRPr/>
          </a:p>
          <a:p>
            <a:pPr indent="-228600" lvl="1" marL="685800" rtl="0" algn="l">
              <a:lnSpc>
                <a:spcPct val="90000"/>
              </a:lnSpc>
              <a:spcBef>
                <a:spcPts val="500"/>
              </a:spcBef>
              <a:spcAft>
                <a:spcPts val="0"/>
              </a:spcAft>
              <a:buClr>
                <a:schemeClr val="dk1"/>
              </a:buClr>
              <a:buSzPts val="2800"/>
              <a:buChar char="•"/>
            </a:pPr>
            <a:r>
              <a:rPr lang="en-US" sz="2800">
                <a:latin typeface="Times New Roman"/>
                <a:ea typeface="Times New Roman"/>
                <a:cs typeface="Times New Roman"/>
                <a:sym typeface="Times New Roman"/>
              </a:rPr>
              <a:t>2004 Municipal Separate Storm Sewer System (MS4) Permits issued</a:t>
            </a:r>
            <a:endParaRPr/>
          </a:p>
          <a:p>
            <a:pPr indent="-228600" lvl="1" marL="685800" rtl="0" algn="l">
              <a:lnSpc>
                <a:spcPct val="90000"/>
              </a:lnSpc>
              <a:spcBef>
                <a:spcPts val="500"/>
              </a:spcBef>
              <a:spcAft>
                <a:spcPts val="0"/>
              </a:spcAft>
              <a:buClr>
                <a:schemeClr val="dk1"/>
              </a:buClr>
              <a:buSzPts val="2800"/>
              <a:buChar char="•"/>
            </a:pPr>
            <a:r>
              <a:rPr lang="en-US" sz="2800">
                <a:latin typeface="Times New Roman"/>
                <a:ea typeface="Times New Roman"/>
                <a:cs typeface="Times New Roman"/>
                <a:sym typeface="Times New Roman"/>
              </a:rPr>
              <a:t>2011 New Jersey Fertilizer Law</a:t>
            </a:r>
            <a:endParaRPr/>
          </a:p>
          <a:p>
            <a:pPr indent="-228600" lvl="1" marL="685800" rtl="0" algn="l">
              <a:lnSpc>
                <a:spcPct val="90000"/>
              </a:lnSpc>
              <a:spcBef>
                <a:spcPts val="500"/>
              </a:spcBef>
              <a:spcAft>
                <a:spcPts val="0"/>
              </a:spcAft>
              <a:buClr>
                <a:schemeClr val="dk1"/>
              </a:buClr>
              <a:buSzPts val="2800"/>
              <a:buChar char="•"/>
            </a:pPr>
            <a:r>
              <a:rPr lang="en-US" sz="2800">
                <a:latin typeface="Times New Roman"/>
                <a:ea typeface="Times New Roman"/>
                <a:cs typeface="Times New Roman"/>
                <a:sym typeface="Times New Roman"/>
              </a:rPr>
              <a:t>2021 Updated Stormwater Management Regulations</a:t>
            </a:r>
            <a:endParaRPr/>
          </a:p>
          <a:p>
            <a:pPr indent="-228600" lvl="0" marL="228600" rtl="0" algn="l">
              <a:lnSpc>
                <a:spcPct val="9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In 2022, 95% of NJ’s waterways are impaired</a:t>
            </a:r>
            <a:endParaRPr/>
          </a:p>
          <a:p>
            <a:pPr indent="-228600" lvl="0" marL="228600" rtl="0" algn="l">
              <a:lnSpc>
                <a:spcPct val="9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Population increased by 724,000</a:t>
            </a:r>
            <a:endParaRPr/>
          </a:p>
          <a:p>
            <a:pPr indent="-228600" lvl="0" marL="228600" rtl="0" algn="l">
              <a:lnSpc>
                <a:spcPct val="9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Urban Land Uses increased by </a:t>
            </a:r>
            <a:r>
              <a:rPr i="0" lang="en-US">
                <a:solidFill>
                  <a:srgbClr val="000000"/>
                </a:solidFill>
                <a:latin typeface="Times New Roman"/>
                <a:ea typeface="Times New Roman"/>
                <a:cs typeface="Times New Roman"/>
                <a:sym typeface="Times New Roman"/>
              </a:rPr>
              <a:t>57,203 acres</a:t>
            </a:r>
            <a:endParaRPr>
              <a:latin typeface="Times New Roman"/>
              <a:ea typeface="Times New Roman"/>
              <a:cs typeface="Times New Roman"/>
              <a:sym typeface="Times New Roman"/>
            </a:endParaRPr>
          </a:p>
          <a:p>
            <a:pPr indent="-50800" lvl="0" marL="228600" rtl="0" algn="l">
              <a:lnSpc>
                <a:spcPct val="90000"/>
              </a:lnSpc>
              <a:spcBef>
                <a:spcPts val="1000"/>
              </a:spcBef>
              <a:spcAft>
                <a:spcPts val="0"/>
              </a:spcAft>
              <a:buClr>
                <a:schemeClr val="dk1"/>
              </a:buClr>
              <a:buSzPts val="2800"/>
              <a:buNone/>
            </a:pPr>
            <a:r>
              <a:t/>
            </a:r>
            <a:endParaRPr>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7"/>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4400"/>
              <a:buFont typeface="Arial"/>
              <a:buNone/>
            </a:pPr>
            <a:r>
              <a:rPr b="1" lang="en-US">
                <a:solidFill>
                  <a:srgbClr val="C00000"/>
                </a:solidFill>
                <a:latin typeface="Arial"/>
                <a:ea typeface="Arial"/>
                <a:cs typeface="Arial"/>
                <a:sym typeface="Arial"/>
              </a:rPr>
              <a:t>Insight to current problem</a:t>
            </a:r>
            <a:endParaRPr/>
          </a:p>
        </p:txBody>
      </p:sp>
      <p:sp>
        <p:nvSpPr>
          <p:cNvPr id="161" name="Google Shape;161;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Times New Roman"/>
                <a:ea typeface="Times New Roman"/>
                <a:cs typeface="Times New Roman"/>
                <a:sym typeface="Times New Roman"/>
              </a:rPr>
              <a:t>Stringent stormwater regulations on new development has not improved water quality</a:t>
            </a:r>
            <a:endParaRPr/>
          </a:p>
          <a:p>
            <a:pPr indent="-228600" lvl="0" marL="228600" rtl="0" algn="l">
              <a:lnSpc>
                <a:spcPct val="9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We must retrofit existing older development with stormwater management to reduce impairments to our waterways</a:t>
            </a:r>
            <a:endParaRPr/>
          </a:p>
          <a:p>
            <a:pPr indent="-228600" lvl="0" marL="228600" rtl="0" algn="l">
              <a:lnSpc>
                <a:spcPct val="9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Green infrastructure is a great tool to retrofit existing older development</a:t>
            </a:r>
            <a:endParaRPr/>
          </a:p>
          <a:p>
            <a:pPr indent="-228600" lvl="0" marL="228600" rtl="0" algn="l">
              <a:lnSpc>
                <a:spcPct val="9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Local champions are needed to advocate for green infrastructure retrofits</a:t>
            </a:r>
            <a:endParaRPr/>
          </a:p>
          <a:p>
            <a:pPr indent="-228600" lvl="0" marL="228600" rtl="0" algn="l">
              <a:lnSpc>
                <a:spcPct val="9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We need to create these champions where they don’t already exist</a:t>
            </a:r>
            <a:endParaRPr/>
          </a:p>
          <a:p>
            <a:pPr indent="-50800" lvl="0" marL="228600" rtl="0" algn="l">
              <a:lnSpc>
                <a:spcPct val="90000"/>
              </a:lnSpc>
              <a:spcBef>
                <a:spcPts val="1000"/>
              </a:spcBef>
              <a:spcAft>
                <a:spcPts val="0"/>
              </a:spcAft>
              <a:buClr>
                <a:schemeClr val="dk1"/>
              </a:buClr>
              <a:buSzPts val="2800"/>
              <a:buNone/>
            </a:pPr>
            <a:r>
              <a:t/>
            </a:r>
            <a:endParaRPr>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sp>
        <p:nvSpPr>
          <p:cNvPr id="166" name="Google Shape;166;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318.JPG" id="167" name="Google Shape;167;p8"/>
          <p:cNvPicPr preferRelativeResize="0"/>
          <p:nvPr/>
        </p:nvPicPr>
        <p:blipFill rotWithShape="1">
          <a:blip r:embed="rId3">
            <a:alphaModFix/>
          </a:blip>
          <a:srcRect b="2549" l="0" r="-2" t="36064"/>
          <a:stretch/>
        </p:blipFill>
        <p:spPr>
          <a:xfrm>
            <a:off x="4883025" y="10"/>
            <a:ext cx="7308975" cy="3364982"/>
          </a:xfrm>
          <a:custGeom>
            <a:rect b="b" l="l" r="r" t="t"/>
            <a:pathLst>
              <a:path extrusionOk="0" h="3364992" w="7308975">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168" name="Google Shape;168;p8"/>
          <p:cNvPicPr preferRelativeResize="0"/>
          <p:nvPr/>
        </p:nvPicPr>
        <p:blipFill rotWithShape="1">
          <a:blip r:embed="rId4">
            <a:alphaModFix/>
          </a:blip>
          <a:srcRect b="3096" l="0" r="-2" t="15054"/>
          <a:stretch/>
        </p:blipFill>
        <p:spPr>
          <a:xfrm>
            <a:off x="4883025" y="3493008"/>
            <a:ext cx="7308975" cy="3364992"/>
          </a:xfrm>
          <a:custGeom>
            <a:rect b="b" l="l" r="r" t="t"/>
            <a:pathLst>
              <a:path extrusionOk="0" h="3364992" w="7308975">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169" name="Google Shape;169;p8"/>
          <p:cNvSpPr/>
          <p:nvPr/>
        </p:nvSpPr>
        <p:spPr>
          <a:xfrm>
            <a:off x="0" y="0"/>
            <a:ext cx="6096001" cy="6858000"/>
          </a:xfrm>
          <a:custGeom>
            <a:rect b="b" l="l" r="r" t="t"/>
            <a:pathLst>
              <a:path extrusionOk="0" h="6858000" w="6096001">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0" name="Google Shape;170;p8"/>
          <p:cNvSpPr/>
          <p:nvPr/>
        </p:nvSpPr>
        <p:spPr>
          <a:xfrm>
            <a:off x="1" y="0"/>
            <a:ext cx="6087332" cy="6858000"/>
          </a:xfrm>
          <a:custGeom>
            <a:rect b="b" l="l" r="r" t="t"/>
            <a:pathLst>
              <a:path extrusionOk="0" h="6858000" w="6087332">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1" name="Google Shape;171;p8"/>
          <p:cNvSpPr txBox="1"/>
          <p:nvPr>
            <p:ph type="title"/>
          </p:nvPr>
        </p:nvSpPr>
        <p:spPr>
          <a:xfrm>
            <a:off x="438912" y="1524659"/>
            <a:ext cx="5019074" cy="277408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C00000"/>
              </a:buClr>
              <a:buSzPts val="5400"/>
              <a:buFont typeface="Arial"/>
              <a:buNone/>
            </a:pPr>
            <a:r>
              <a:rPr b="1" lang="en-US" sz="5400">
                <a:solidFill>
                  <a:srgbClr val="C00000"/>
                </a:solidFill>
                <a:latin typeface="Arial"/>
                <a:ea typeface="Arial"/>
                <a:cs typeface="Arial"/>
                <a:sym typeface="Arial"/>
              </a:rPr>
              <a:t>Green infrastructure</a:t>
            </a:r>
            <a:br>
              <a:rPr b="1" lang="en-US" sz="5400">
                <a:solidFill>
                  <a:srgbClr val="C00000"/>
                </a:solidFill>
                <a:latin typeface="Arial"/>
                <a:ea typeface="Arial"/>
                <a:cs typeface="Arial"/>
                <a:sym typeface="Arial"/>
              </a:rPr>
            </a:br>
            <a:r>
              <a:rPr b="1" lang="en-US" sz="5400">
                <a:solidFill>
                  <a:srgbClr val="C00000"/>
                </a:solidFill>
                <a:latin typeface="Arial"/>
                <a:ea typeface="Arial"/>
                <a:cs typeface="Arial"/>
                <a:sym typeface="Arial"/>
              </a:rPr>
              <a:t>in New Jersey</a:t>
            </a:r>
            <a:endParaRPr/>
          </a:p>
        </p:txBody>
      </p:sp>
      <p:sp>
        <p:nvSpPr>
          <p:cNvPr id="172" name="Google Shape;172;p8"/>
          <p:cNvSpPr/>
          <p:nvPr/>
        </p:nvSpPr>
        <p:spPr>
          <a:xfrm rot="5400000">
            <a:off x="767989"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venir"/>
              <a:ea typeface="Avenir"/>
              <a:cs typeface="Avenir"/>
              <a:sym typeface="Avenir"/>
            </a:endParaRPr>
          </a:p>
        </p:txBody>
      </p:sp>
      <p:sp>
        <p:nvSpPr>
          <p:cNvPr id="173" name="Google Shape;173;p8"/>
          <p:cNvSpPr/>
          <p:nvPr/>
        </p:nvSpPr>
        <p:spPr>
          <a:xfrm>
            <a:off x="489098" y="4461119"/>
            <a:ext cx="5019074"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9"/>
          <p:cNvSpPr txBox="1"/>
          <p:nvPr>
            <p:ph type="title"/>
          </p:nvPr>
        </p:nvSpPr>
        <p:spPr>
          <a:xfrm>
            <a:off x="325120" y="209553"/>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4400"/>
              <a:buFont typeface="Arial"/>
              <a:buNone/>
            </a:pPr>
            <a:r>
              <a:rPr b="1" lang="en-US">
                <a:solidFill>
                  <a:srgbClr val="C00000"/>
                </a:solidFill>
                <a:latin typeface="Arial"/>
                <a:ea typeface="Arial"/>
                <a:cs typeface="Arial"/>
                <a:sym typeface="Arial"/>
              </a:rPr>
              <a:t>Green Infrastructure is ... </a:t>
            </a:r>
            <a:endParaRPr/>
          </a:p>
        </p:txBody>
      </p:sp>
      <p:sp>
        <p:nvSpPr>
          <p:cNvPr id="179" name="Google Shape;179;p9"/>
          <p:cNvSpPr txBox="1"/>
          <p:nvPr/>
        </p:nvSpPr>
        <p:spPr>
          <a:xfrm>
            <a:off x="453126" y="1131837"/>
            <a:ext cx="7166877"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…an approach to stormwater management that is cost-effective, sustainable, and environmentally friendly. </a:t>
            </a:r>
            <a:endParaRPr/>
          </a:p>
        </p:txBody>
      </p:sp>
      <p:sp>
        <p:nvSpPr>
          <p:cNvPr id="180" name="Google Shape;180;p9"/>
          <p:cNvSpPr txBox="1"/>
          <p:nvPr/>
        </p:nvSpPr>
        <p:spPr>
          <a:xfrm>
            <a:off x="453126" y="2743199"/>
            <a:ext cx="5839568"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Green Infrastructure projects:</a:t>
            </a:r>
            <a:endParaRPr/>
          </a:p>
          <a:p>
            <a:pPr indent="-177800" lvl="1" marL="457200" marR="0" rtl="0" algn="l">
              <a:spcBef>
                <a:spcPts val="560"/>
              </a:spcBef>
              <a:spcAft>
                <a:spcPts val="0"/>
              </a:spcAft>
              <a:buClr>
                <a:srgbClr val="C00000"/>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 capture, </a:t>
            </a:r>
            <a:endParaRPr/>
          </a:p>
          <a:p>
            <a:pPr indent="-177800" lvl="1" marL="457200" marR="0" rtl="0" algn="l">
              <a:spcBef>
                <a:spcPts val="560"/>
              </a:spcBef>
              <a:spcAft>
                <a:spcPts val="0"/>
              </a:spcAft>
              <a:buClr>
                <a:srgbClr val="C00000"/>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 filter, </a:t>
            </a:r>
            <a:endParaRPr/>
          </a:p>
          <a:p>
            <a:pPr indent="-177800" lvl="1" marL="457200" marR="0" rtl="0" algn="l">
              <a:spcBef>
                <a:spcPts val="560"/>
              </a:spcBef>
              <a:spcAft>
                <a:spcPts val="0"/>
              </a:spcAft>
              <a:buClr>
                <a:srgbClr val="C00000"/>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 absorb, and </a:t>
            </a:r>
            <a:endParaRPr/>
          </a:p>
          <a:p>
            <a:pPr indent="-177800" lvl="1" marL="457200" marR="0" rtl="0" algn="l">
              <a:spcBef>
                <a:spcPts val="560"/>
              </a:spcBef>
              <a:spcAft>
                <a:spcPts val="0"/>
              </a:spcAft>
              <a:buClr>
                <a:srgbClr val="C00000"/>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 reuse </a:t>
            </a:r>
            <a:endParaRPr/>
          </a:p>
          <a:p>
            <a:pPr indent="0" lvl="0" marL="0" marR="0" rtl="0" algn="l">
              <a:spcBef>
                <a:spcPts val="560"/>
              </a:spcBef>
              <a:spcAft>
                <a:spcPts val="0"/>
              </a:spcAft>
              <a:buNone/>
            </a:pPr>
            <a:r>
              <a:rPr b="0" i="0" lang="en-US" sz="2800" u="none" cap="none" strike="noStrike">
                <a:solidFill>
                  <a:schemeClr val="dk1"/>
                </a:solidFill>
                <a:latin typeface="Times New Roman"/>
                <a:ea typeface="Times New Roman"/>
                <a:cs typeface="Times New Roman"/>
                <a:sym typeface="Times New Roman"/>
              </a:rPr>
              <a:t>stormwater to restore the natural water cycle.</a:t>
            </a:r>
            <a:endParaRPr/>
          </a:p>
        </p:txBody>
      </p:sp>
      <p:pic>
        <p:nvPicPr>
          <p:cNvPr descr="Rain garden planting.JPG" id="181" name="Google Shape;181;p9"/>
          <p:cNvPicPr preferRelativeResize="0"/>
          <p:nvPr/>
        </p:nvPicPr>
        <p:blipFill rotWithShape="1">
          <a:blip r:embed="rId3">
            <a:alphaModFix/>
          </a:blip>
          <a:srcRect b="16189" l="0" r="0" t="0"/>
          <a:stretch/>
        </p:blipFill>
        <p:spPr>
          <a:xfrm>
            <a:off x="7620000" y="2341502"/>
            <a:ext cx="3491898" cy="2194560"/>
          </a:xfrm>
          <a:prstGeom prst="rect">
            <a:avLst/>
          </a:prstGeom>
          <a:noFill/>
          <a:ln>
            <a:noFill/>
          </a:ln>
        </p:spPr>
      </p:pic>
      <p:pic>
        <p:nvPicPr>
          <p:cNvPr descr="raingarden graded.JPG" id="182" name="Google Shape;182;p9"/>
          <p:cNvPicPr preferRelativeResize="0"/>
          <p:nvPr/>
        </p:nvPicPr>
        <p:blipFill rotWithShape="1">
          <a:blip r:embed="rId4">
            <a:alphaModFix/>
          </a:blip>
          <a:srcRect b="16189" l="0" r="0" t="0"/>
          <a:stretch/>
        </p:blipFill>
        <p:spPr>
          <a:xfrm>
            <a:off x="7620000" y="84080"/>
            <a:ext cx="3491898" cy="2194560"/>
          </a:xfrm>
          <a:prstGeom prst="rect">
            <a:avLst/>
          </a:prstGeom>
          <a:noFill/>
          <a:ln>
            <a:noFill/>
          </a:ln>
        </p:spPr>
      </p:pic>
      <p:pic>
        <p:nvPicPr>
          <p:cNvPr descr="SRC RG 060209 A.JPG" id="183" name="Google Shape;183;p9"/>
          <p:cNvPicPr preferRelativeResize="0"/>
          <p:nvPr/>
        </p:nvPicPr>
        <p:blipFill rotWithShape="1">
          <a:blip r:embed="rId5">
            <a:alphaModFix/>
          </a:blip>
          <a:srcRect b="16189" l="0" r="0" t="0"/>
          <a:stretch/>
        </p:blipFill>
        <p:spPr>
          <a:xfrm>
            <a:off x="7620000" y="4598924"/>
            <a:ext cx="3491898" cy="219456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2022-01-25T19:50:37Z</dcterms:created>
  <dc:creator>Hollie Dimuro</dc:creator>
</cp:coreProperties>
</file>